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4246" r:id="rId2"/>
    <p:sldMasterId id="2147484830" r:id="rId3"/>
    <p:sldMasterId id="2147485445" r:id="rId4"/>
  </p:sldMasterIdLst>
  <p:notesMasterIdLst>
    <p:notesMasterId r:id="rId26"/>
  </p:notesMasterIdLst>
  <p:handoutMasterIdLst>
    <p:handoutMasterId r:id="rId27"/>
  </p:handoutMasterIdLst>
  <p:sldIdLst>
    <p:sldId id="968" r:id="rId5"/>
    <p:sldId id="872" r:id="rId6"/>
    <p:sldId id="973" r:id="rId7"/>
    <p:sldId id="972" r:id="rId8"/>
    <p:sldId id="949" r:id="rId9"/>
    <p:sldId id="959" r:id="rId10"/>
    <p:sldId id="978" r:id="rId11"/>
    <p:sldId id="974" r:id="rId12"/>
    <p:sldId id="969" r:id="rId13"/>
    <p:sldId id="977" r:id="rId14"/>
    <p:sldId id="979" r:id="rId15"/>
    <p:sldId id="980" r:id="rId16"/>
    <p:sldId id="981" r:id="rId17"/>
    <p:sldId id="960" r:id="rId18"/>
    <p:sldId id="975" r:id="rId19"/>
    <p:sldId id="442" r:id="rId20"/>
    <p:sldId id="939" r:id="rId21"/>
    <p:sldId id="836" r:id="rId22"/>
    <p:sldId id="961" r:id="rId23"/>
    <p:sldId id="962" r:id="rId24"/>
    <p:sldId id="982" r:id="rId25"/>
  </p:sldIdLst>
  <p:sldSz cx="9144000" cy="5715000" type="screen16x10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6600"/>
    <a:srgbClr val="000000"/>
    <a:srgbClr val="0000CC"/>
    <a:srgbClr val="6600CC"/>
    <a:srgbClr val="008000"/>
    <a:srgbClr val="FF000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1002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56"/>
    </p:cViewPr>
  </p:sorterViewPr>
  <p:notesViewPr>
    <p:cSldViewPr>
      <p:cViewPr varScale="1">
        <p:scale>
          <a:sx n="52" d="100"/>
          <a:sy n="52" d="100"/>
        </p:scale>
        <p:origin x="-1956" y="-9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41375" y="492125"/>
            <a:ext cx="53498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600">
                <a:latin typeface="Angsana New" pitchFamily="18" charset="-34"/>
              </a:defRPr>
            </a:lvl1pPr>
          </a:lstStyle>
          <a:p>
            <a:pPr>
              <a:defRPr/>
            </a:pPr>
            <a:r>
              <a:rPr lang="th-TH"/>
              <a:t>การควบคุมภายในและการบริหารความเสี่ยง</a:t>
            </a:r>
            <a:endParaRPr lang="en-US"/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3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20738" y="9128125"/>
            <a:ext cx="4997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600">
                <a:latin typeface="Angsana New" pitchFamily="18" charset="-34"/>
              </a:defRPr>
            </a:lvl1pPr>
          </a:lstStyle>
          <a:p>
            <a:pPr>
              <a:defRPr/>
            </a:pPr>
            <a:r>
              <a:rPr lang="en-US"/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73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128125"/>
            <a:ext cx="24876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000"/>
            </a:lvl1pPr>
          </a:lstStyle>
          <a:p>
            <a:fld id="{EDA84493-6738-4953-A959-14FA2EC6FF9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2534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/>
            </a:lvl1pPr>
          </a:lstStyle>
          <a:p>
            <a:pPr>
              <a:defRPr/>
            </a:pPr>
            <a:r>
              <a:rPr lang="th-TH"/>
              <a:t>การควบคุมภายในและการบริหารความเสี่ยง</a:t>
            </a: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7188" y="744538"/>
            <a:ext cx="59563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6463"/>
            <a:ext cx="489426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  <a:endParaRPr lang="en-US" noProof="0" smtClean="0"/>
          </a:p>
          <a:p>
            <a:pPr lvl="1"/>
            <a:r>
              <a:rPr lang="th-TH" noProof="0" smtClean="0"/>
              <a:t>ระดับที่สอง</a:t>
            </a:r>
            <a:endParaRPr lang="en-US" noProof="0" smtClean="0"/>
          </a:p>
          <a:p>
            <a:pPr lvl="2"/>
            <a:r>
              <a:rPr lang="th-TH" noProof="0" smtClean="0"/>
              <a:t>ระดับที่สาม</a:t>
            </a:r>
            <a:endParaRPr lang="en-US" noProof="0" smtClean="0"/>
          </a:p>
          <a:p>
            <a:pPr lvl="3"/>
            <a:r>
              <a:rPr lang="th-TH" noProof="0" smtClean="0"/>
              <a:t>ระดับที่สี่</a:t>
            </a:r>
            <a:endParaRPr lang="en-US" noProof="0" smtClean="0"/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/>
            </a:lvl1pPr>
          </a:lstStyle>
          <a:p>
            <a:pPr>
              <a:defRPr/>
            </a:pPr>
            <a:r>
              <a:rPr lang="en-US"/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fld id="{182DB1D8-23F8-4D8E-8E4F-73F32647BBD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8056379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การจัดทำรายงานการควบคุมภายในภาพรวมจังหวัด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75A3E-A323-434A-BC71-2A4C47DE2F97}" type="slidenum">
              <a:rPr lang="en-US">
                <a:cs typeface="Times New Roman" pitchFamily="18" charset="0"/>
              </a:rPr>
              <a:pPr/>
              <a:t>1</a:t>
            </a:fld>
            <a:endParaRPr lang="th-TH">
              <a:cs typeface="Times New Roman" pitchFamily="18" charset="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2687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90424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th-TH" altLang="th-TH" smtClean="0"/>
              <a:t>การควบคุมภายในและการบริหารความเสี่ยง</a:t>
            </a:r>
            <a:endParaRPr lang="en-US" altLang="th-TH" smtClean="0"/>
          </a:p>
        </p:txBody>
      </p:sp>
      <p:sp>
        <p:nvSpPr>
          <p:cNvPr id="972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h-TH" smtClean="0"/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972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0CDDF-6091-4462-9682-6AAB12C39069}" type="slidenum">
              <a:rPr lang="en-US" altLang="th-TH"/>
              <a:pPr/>
              <a:t>2</a:t>
            </a:fld>
            <a:endParaRPr lang="th-TH" altLang="th-TH"/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2687"/>
          </a:xfrm>
          <a:solidFill>
            <a:srgbClr val="FFFFFF"/>
          </a:solidFill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413333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fld id="{5DEFCB47-D0FB-46A0-9D3B-8F88DFF5F074}" type="slidenum">
              <a:rPr kumimoji="0" lang="en-US" sz="1200" b="0" u="none">
                <a:latin typeface="Arial" panose="020B0604020202020204" pitchFamily="34" charset="0"/>
                <a:cs typeface="Angsana New" panose="02020603050405020304" pitchFamily="18" charset="-34"/>
              </a:rPr>
              <a:pPr/>
              <a:t>15</a:t>
            </a:fld>
            <a:endParaRPr kumimoji="0" lang="th-TH" sz="1200" b="0" u="none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8758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th-TH" altLang="th-TH" smtClean="0"/>
              <a:t>การควบคุมภายในและการบริหารความเสี่ยง</a:t>
            </a:r>
            <a:endParaRPr lang="en-US" altLang="th-TH" smtClean="0"/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h-TH" smtClean="0"/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D2B6A-9012-4AA4-A0B6-AB712716B76D}" type="slidenum">
              <a:rPr lang="en-US" altLang="th-TH"/>
              <a:pPr/>
              <a:t>16</a:t>
            </a:fld>
            <a:endParaRPr lang="th-TH" altLang="th-TH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2687"/>
          </a:xfrm>
          <a:solidFill>
            <a:srgbClr val="FFFFFF"/>
          </a:solidFill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293768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9050" y="924720"/>
            <a:ext cx="9156700" cy="631031"/>
            <a:chOff x="0" y="0"/>
            <a:chExt cx="5768" cy="477"/>
          </a:xfrm>
        </p:grpSpPr>
        <p:sp>
          <p:nvSpPr>
            <p:cNvPr id="5" name="Freeform 36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" name="Freeform 37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" name="Freeform 38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8" name="Freeform 39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Freeform 40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Freeform 41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Freeform 42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" name="Freeform 43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" name="Freeform 44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" name="Freeform 45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" name="Freeform 46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Freeform 47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Freeform 48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" name="Freeform 49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" name="Freeform 50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" name="Freeform 51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" name="Freeform 52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2" name="Freeform 53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" name="Freeform 54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Freeform 55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5" name="Freeform 56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6" name="Freeform 57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20638" y="5134240"/>
            <a:ext cx="9169400" cy="115093"/>
            <a:chOff x="0" y="4032"/>
            <a:chExt cx="5776" cy="87"/>
          </a:xfrm>
        </p:grpSpPr>
        <p:sp>
          <p:nvSpPr>
            <p:cNvPr id="28" name="Freeform 59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9" name="Freeform 60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" name="Freeform 61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37662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57073"/>
            <a:ext cx="7772400" cy="13335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537663" name="Rectangle 6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107532"/>
            <a:ext cx="6400800" cy="11430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31" name="Rectangle 6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5290344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2" name="Rectangle 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90344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3" name="Rectangle 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90344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C08248A4-B12F-4275-AFE6-16E74E51F03C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A75E-7356-4AA9-9A2A-D011D563F88C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40291"/>
            <a:ext cx="1943100" cy="4439709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40291"/>
            <a:ext cx="5676900" cy="443970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5E767-CEC5-4241-B15A-F9789C9696D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40292"/>
            <a:ext cx="7772400" cy="9525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85800" y="1651000"/>
            <a:ext cx="7772400" cy="34290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F65BA-C807-440A-8FDB-5F89C14E0F8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85800" y="640291"/>
            <a:ext cx="7772400" cy="443970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B02A5-8605-4F88-9EA1-A1D6FF6E5AF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9050" y="924720"/>
            <a:ext cx="9156700" cy="631031"/>
            <a:chOff x="0" y="0"/>
            <a:chExt cx="5768" cy="477"/>
          </a:xfrm>
        </p:grpSpPr>
        <p:sp>
          <p:nvSpPr>
            <p:cNvPr id="5" name="Freeform 36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" name="Freeform 37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" name="Freeform 38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>
                <a:solidFill>
                  <a:srgbClr val="545472"/>
                </a:solidFill>
              </a:endParaRPr>
            </a:p>
          </p:txBody>
        </p:sp>
        <p:sp>
          <p:nvSpPr>
            <p:cNvPr id="8" name="Freeform 39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Freeform 40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Freeform 41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Freeform 42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" name="Freeform 43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" name="Freeform 44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" name="Freeform 45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" name="Freeform 46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Freeform 47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Freeform 48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" name="Freeform 49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" name="Freeform 50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" name="Freeform 51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" name="Freeform 52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>
                <a:solidFill>
                  <a:srgbClr val="545472"/>
                </a:solidFill>
              </a:endParaRPr>
            </a:p>
          </p:txBody>
        </p:sp>
        <p:sp>
          <p:nvSpPr>
            <p:cNvPr id="22" name="Freeform 53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" name="Freeform 54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Freeform 55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>
                <a:solidFill>
                  <a:srgbClr val="545472"/>
                </a:solidFill>
              </a:endParaRPr>
            </a:p>
          </p:txBody>
        </p:sp>
        <p:sp>
          <p:nvSpPr>
            <p:cNvPr id="25" name="Freeform 56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>
                <a:solidFill>
                  <a:srgbClr val="545472"/>
                </a:solidFill>
              </a:endParaRPr>
            </a:p>
          </p:txBody>
        </p:sp>
        <p:sp>
          <p:nvSpPr>
            <p:cNvPr id="26" name="Freeform 57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20638" y="5134240"/>
            <a:ext cx="9169400" cy="115093"/>
            <a:chOff x="0" y="4032"/>
            <a:chExt cx="5776" cy="87"/>
          </a:xfrm>
        </p:grpSpPr>
        <p:sp>
          <p:nvSpPr>
            <p:cNvPr id="28" name="Freeform 59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9" name="Freeform 60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" name="Freeform 61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37662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57073"/>
            <a:ext cx="7772400" cy="13335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537663" name="Rectangle 6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107532"/>
            <a:ext cx="6400800" cy="11430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31" name="Rectangle 6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2" name="Rectangle 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3" name="Rectangle 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C945A-75A5-498A-B4F7-820FBAABE04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9050" y="924720"/>
            <a:ext cx="9156700" cy="631031"/>
            <a:chOff x="0" y="0"/>
            <a:chExt cx="5768" cy="477"/>
          </a:xfrm>
        </p:grpSpPr>
        <p:sp>
          <p:nvSpPr>
            <p:cNvPr id="5" name="Freeform 36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" name="Freeform 37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" name="Freeform 38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th-TH">
                <a:solidFill>
                  <a:srgbClr val="545472"/>
                </a:solidFill>
              </a:endParaRPr>
            </a:p>
          </p:txBody>
        </p:sp>
        <p:sp>
          <p:nvSpPr>
            <p:cNvPr id="8" name="Freeform 39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Freeform 40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Freeform 41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Freeform 42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" name="Freeform 43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" name="Freeform 44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" name="Freeform 45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" name="Freeform 46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Freeform 47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Freeform 48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" name="Freeform 49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" name="Freeform 50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" name="Freeform 51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" name="Freeform 52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th-TH">
                <a:solidFill>
                  <a:srgbClr val="545472"/>
                </a:solidFill>
              </a:endParaRPr>
            </a:p>
          </p:txBody>
        </p:sp>
        <p:sp>
          <p:nvSpPr>
            <p:cNvPr id="22" name="Freeform 53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" name="Freeform 54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Freeform 55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th-TH">
                <a:solidFill>
                  <a:srgbClr val="545472"/>
                </a:solidFill>
              </a:endParaRPr>
            </a:p>
          </p:txBody>
        </p:sp>
        <p:sp>
          <p:nvSpPr>
            <p:cNvPr id="25" name="Freeform 56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th-TH">
                <a:solidFill>
                  <a:srgbClr val="545472"/>
                </a:solidFill>
              </a:endParaRPr>
            </a:p>
          </p:txBody>
        </p:sp>
        <p:sp>
          <p:nvSpPr>
            <p:cNvPr id="26" name="Freeform 57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20638" y="5134240"/>
            <a:ext cx="9169400" cy="115093"/>
            <a:chOff x="0" y="4032"/>
            <a:chExt cx="5776" cy="87"/>
          </a:xfrm>
        </p:grpSpPr>
        <p:sp>
          <p:nvSpPr>
            <p:cNvPr id="28" name="Freeform 59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9" name="Freeform 60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" name="Freeform 61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37662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57073"/>
            <a:ext cx="7772400" cy="13335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คลิกเพื่อแก้ไขลักษณะต้นแบบชื่อเรื่อง</a:t>
            </a:r>
          </a:p>
        </p:txBody>
      </p:sp>
      <p:sp>
        <p:nvSpPr>
          <p:cNvPr id="537663" name="Rectangle 6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107532"/>
            <a:ext cx="6400800" cy="11430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คลิกเพื่อแก้ไขลักษณะต้นแบบหัวข้อย่อย</a:t>
            </a:r>
          </a:p>
        </p:txBody>
      </p:sp>
      <p:sp>
        <p:nvSpPr>
          <p:cNvPr id="31" name="Rectangle 6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2" name="Rectangle 6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3" name="Rectangle 6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7AFA6F2-98DC-4B95-B22B-329BF105291F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178169"/>
            <a:ext cx="210312" cy="17526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black"/>
              </a:solidFill>
            </a:endParaRPr>
          </a:p>
        </p:txBody>
      </p:sp>
      <p:sp>
        <p:nvSpPr>
          <p:cNvPr id="5" name="Oval 8"/>
          <p:cNvSpPr/>
          <p:nvPr/>
        </p:nvSpPr>
        <p:spPr>
          <a:xfrm>
            <a:off x="1157288" y="1120512"/>
            <a:ext cx="63500" cy="54239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99914"/>
            <a:ext cx="7406640" cy="122682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541720"/>
            <a:ext cx="7406640" cy="14605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7441B9F-ED7F-4BF7-8044-D29DF0046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6" name="Oval 7"/>
          <p:cNvSpPr/>
          <p:nvPr/>
        </p:nvSpPr>
        <p:spPr>
          <a:xfrm>
            <a:off x="2172321" y="2345547"/>
            <a:ext cx="210312" cy="17526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black"/>
              </a:solidFill>
            </a:endParaRPr>
          </a:p>
        </p:txBody>
      </p:sp>
      <p:sp>
        <p:nvSpPr>
          <p:cNvPr id="7" name="Oval 8"/>
          <p:cNvSpPr/>
          <p:nvPr/>
        </p:nvSpPr>
        <p:spPr>
          <a:xfrm>
            <a:off x="2408238" y="2288646"/>
            <a:ext cx="63500" cy="5291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3124200" y="5270500"/>
            <a:ext cx="28956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Enterprise Risk Management</a:t>
            </a:r>
          </a:p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Somnuk  Wiwatana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166938"/>
            <a:ext cx="6400800" cy="1905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89000"/>
            <a:ext cx="6400800" cy="125809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1CCD6ED7-533B-4AA2-BB17-96DE7017D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9525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700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2700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EBBF0976-8145-478D-9DC9-C737E069A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0280"/>
            <a:ext cx="8229600" cy="9525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3566"/>
            <a:ext cx="4023360" cy="5334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73566"/>
            <a:ext cx="4023360" cy="5334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807780"/>
            <a:ext cx="4023360" cy="3429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807780"/>
            <a:ext cx="4023360" cy="3429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D43F6DD-1EEA-4FE8-A01A-905917041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490AA-6A7A-4373-BA56-E760CBF6B88C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9525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9611AD8F-EAEF-41FE-BB16-D07EDE8CC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5" y="0"/>
            <a:ext cx="8129587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/>
          <p:nvPr/>
        </p:nvSpPr>
        <p:spPr bwMode="invGray">
          <a:xfrm>
            <a:off x="1014415" y="0"/>
            <a:ext cx="73025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124200" y="5270500"/>
            <a:ext cx="28956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Enterprise Risk Management</a:t>
            </a:r>
          </a:p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Somnuk  Wiwatana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4C62FFF-445E-46C3-A1F4-8EFD8581C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3124200" y="5270500"/>
            <a:ext cx="28956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Enterprise Risk Management</a:t>
            </a:r>
          </a:p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Somnuk  Wiwatana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648"/>
            <a:ext cx="3810000" cy="968376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72471"/>
            <a:ext cx="3810000" cy="58208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8001"/>
            <a:ext cx="8153400" cy="3327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3B68149A-7256-4CBF-91D3-07748EF6F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889000"/>
            <a:ext cx="4572000" cy="3810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kumimoji="0"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795074"/>
            <a:ext cx="685800" cy="170656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780522"/>
            <a:ext cx="649288" cy="17065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3124200" y="5270500"/>
            <a:ext cx="28956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Enterprise Risk Management</a:t>
            </a:r>
          </a:p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Somnuk  Wiwatana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89000"/>
            <a:ext cx="2743200" cy="16510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52503"/>
            <a:ext cx="4419600" cy="2928776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00500"/>
            <a:ext cx="4419600" cy="635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5D98283E-C3A2-40F9-8183-A5A3BBE80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E8743B3E-15F8-40EF-ACF5-5A07CABD5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7"/>
            <a:ext cx="1828800" cy="487627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867"/>
            <a:ext cx="5562600" cy="48762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35F4DA4A-31FE-42F9-83DC-C9BBBC246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8613775" y="5254624"/>
            <a:ext cx="457200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fld id="{583643F3-7827-46D9-83AF-CE35CA221EF2}" type="slidenum">
              <a:rPr kumimoji="0" lang="en-US" sz="1200">
                <a:solidFill>
                  <a:srgbClr val="B5A788"/>
                </a:solidFill>
                <a:latin typeface="Gill Sans MT" pitchFamily="34" charset="0"/>
              </a:rPr>
              <a:pPr algn="ctr" eaLnBrk="1" hangingPunct="1"/>
              <a:t>‹#›</a:t>
            </a:fld>
            <a:endParaRPr kumimoji="0" lang="en-US" sz="120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9400" y="138907"/>
            <a:ext cx="8394700" cy="47505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2" y="5334000"/>
            <a:ext cx="1903413" cy="3810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prstClr val="black"/>
                </a:solidFill>
                <a:latin typeface="Gill Sans MT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1038" y="5437188"/>
            <a:ext cx="28956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zh-TW"/>
              <a:t>Internal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65988" y="5472907"/>
            <a:ext cx="1905000" cy="3810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B033402C-6FCA-4A9D-BCFA-9BBCEE3762F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0"/>
            <a:ext cx="5845175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4325"/>
            <a:ext cx="8229600" cy="3960812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D65735F-5905-4A1A-8F3C-C59F17E18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9494F-D054-43A2-B815-217F9A20A35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7E1FE-D466-42E9-BF04-7466D78CA79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10549-B7DB-4C5F-B771-B8B28F8ECB5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21C04-6267-4030-9345-686161416C3D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DD022-1B3D-4E63-85EB-CCC4FC358DC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F30E8-0B0D-4DEF-B00F-23C45AC1494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18303-AA0D-42A5-A1E6-CA7CDCC8F25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0"/>
          <p:cNvGrpSpPr>
            <a:grpSpLocks/>
          </p:cNvGrpSpPr>
          <p:nvPr/>
        </p:nvGrpSpPr>
        <p:grpSpPr bwMode="auto">
          <a:xfrm>
            <a:off x="0" y="1"/>
            <a:ext cx="9156700" cy="631032"/>
            <a:chOff x="0" y="0"/>
            <a:chExt cx="5768" cy="477"/>
          </a:xfrm>
        </p:grpSpPr>
        <p:sp>
          <p:nvSpPr>
            <p:cNvPr id="1036" name="Freeform 34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37" name="Freeform 35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36612" name="Freeform 36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039" name="Freeform 37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0" name="Freeform 38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1" name="Freeform 39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2" name="Freeform 40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3" name="Freeform 41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4" name="Freeform 42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5" name="Freeform 43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6" name="Freeform 44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7" name="Freeform 45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8" name="Freeform 46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9" name="Freeform 47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50" name="Freeform 48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51" name="Freeform 49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36626" name="Freeform 50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053" name="Freeform 51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54" name="Freeform 52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36629" name="Freeform 53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536630" name="Freeform 54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057" name="Freeform 55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027" name="Group 61"/>
          <p:cNvGrpSpPr>
            <a:grpSpLocks/>
          </p:cNvGrpSpPr>
          <p:nvPr/>
        </p:nvGrpSpPr>
        <p:grpSpPr bwMode="auto">
          <a:xfrm>
            <a:off x="0" y="5150116"/>
            <a:ext cx="9169400" cy="115093"/>
            <a:chOff x="0" y="4032"/>
            <a:chExt cx="5776" cy="87"/>
          </a:xfrm>
        </p:grpSpPr>
        <p:sp>
          <p:nvSpPr>
            <p:cNvPr id="1033" name="Freeform 57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34" name="Freeform 58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35" name="Freeform 59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2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40292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9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536640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5306219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36641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5306219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36642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5306219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855F496B-0BC9-4607-93FE-E6B7193A15B9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86" r:id="rId1"/>
    <p:sldLayoutId id="2147489273" r:id="rId2"/>
    <p:sldLayoutId id="2147489274" r:id="rId3"/>
    <p:sldLayoutId id="2147489275" r:id="rId4"/>
    <p:sldLayoutId id="2147489276" r:id="rId5"/>
    <p:sldLayoutId id="2147489277" r:id="rId6"/>
    <p:sldLayoutId id="2147489278" r:id="rId7"/>
    <p:sldLayoutId id="2147489279" r:id="rId8"/>
    <p:sldLayoutId id="2147489280" r:id="rId9"/>
    <p:sldLayoutId id="2147489281" r:id="rId10"/>
    <p:sldLayoutId id="2147489282" r:id="rId11"/>
    <p:sldLayoutId id="2147489283" r:id="rId12"/>
    <p:sldLayoutId id="214748928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40292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2051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61" name="Rectangle 6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5290344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54547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2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0344"/>
            <a:ext cx="28956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54547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0344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545472"/>
                </a:solidFill>
              </a:defRPr>
            </a:lvl1pPr>
          </a:lstStyle>
          <a:p>
            <a:fld id="{ECF2623A-0A0D-47FD-B5B4-0EC250F166D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8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3"/>
        </a:buBlip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4"/>
        </a:buBlip>
        <a:defRPr sz="2800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6"/>
        </a:buBlip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7"/>
        </a:buBlip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7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7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7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7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40292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3075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61" name="Rectangle 6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5290344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54547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2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0344"/>
            <a:ext cx="28956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54547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0344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545472"/>
                </a:solidFill>
              </a:defRPr>
            </a:lvl1pPr>
          </a:lstStyle>
          <a:p>
            <a:fld id="{C045301E-A765-4890-A7F5-B434C67E9A95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sz="2800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6"/>
        </a:buBlip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7"/>
        </a:buBlip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8"/>
        </a:buBlip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8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8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8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8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679978"/>
            <a:ext cx="1638300" cy="136525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17199"/>
            <a:ext cx="1703388" cy="1419489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3" y="879231"/>
            <a:ext cx="1125717" cy="918853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7" y="0"/>
            <a:ext cx="8131175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28866"/>
            <a:ext cx="7499350" cy="9525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206500"/>
            <a:ext cx="74993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5254624"/>
            <a:ext cx="2895600" cy="396876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Gill Sans M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5254624"/>
            <a:ext cx="457200" cy="39687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fld id="{0A444C79-9C46-466A-8116-6465A20685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5" y="0"/>
            <a:ext cx="73025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3085" name="Footer Placeholder 4"/>
          <p:cNvSpPr txBox="1">
            <a:spLocks/>
          </p:cNvSpPr>
          <p:nvPr/>
        </p:nvSpPr>
        <p:spPr bwMode="auto">
          <a:xfrm>
            <a:off x="3124200" y="5270500"/>
            <a:ext cx="28956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Enterprise Risk Management</a:t>
            </a:r>
          </a:p>
          <a:p>
            <a:pPr algn="ctr" eaLnBrk="1" hangingPunct="1">
              <a:defRPr/>
            </a:pPr>
            <a:r>
              <a:rPr kumimoji="0" lang="en-US" sz="1200" smtClean="0">
                <a:solidFill>
                  <a:srgbClr val="898989"/>
                </a:solidFill>
                <a:latin typeface="Gill Sans MT" pitchFamily="34" charset="0"/>
              </a:rPr>
              <a:t>Somnuk  Wiwatana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90" r:id="rId1"/>
    <p:sldLayoutId id="2147489291" r:id="rId2"/>
    <p:sldLayoutId id="2147489292" r:id="rId3"/>
    <p:sldLayoutId id="2147489293" r:id="rId4"/>
    <p:sldLayoutId id="2147489294" r:id="rId5"/>
    <p:sldLayoutId id="2147489295" r:id="rId6"/>
    <p:sldLayoutId id="2147489296" r:id="rId7"/>
    <p:sldLayoutId id="2147489297" r:id="rId8"/>
    <p:sldLayoutId id="2147489298" r:id="rId9"/>
    <p:sldLayoutId id="2147489299" r:id="rId10"/>
    <p:sldLayoutId id="2147489300" r:id="rId11"/>
    <p:sldLayoutId id="21474893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67015-571B-4422-9C83-27B52D989702}" type="slidenum">
              <a:rPr lang="en-US"/>
              <a:pPr/>
              <a:t>1</a:t>
            </a:fld>
            <a:endParaRPr lang="th-TH"/>
          </a:p>
        </p:txBody>
      </p:sp>
      <p:sp>
        <p:nvSpPr>
          <p:cNvPr id="23555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AE06B7-9DBD-430E-AAC9-ADFD9140B3AD}" type="slidenum">
              <a:rPr lang="en-US" sz="1400"/>
              <a:pPr algn="r"/>
              <a:t>1</a:t>
            </a:fld>
            <a:endParaRPr lang="th-TH" sz="1400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409575" y="484450"/>
            <a:ext cx="8505825" cy="39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JasmineUPC"/>
                <a:cs typeface="JasmineUPC"/>
              </a:rPr>
              <a:t>การจัดทำรายงาน</a:t>
            </a:r>
          </a:p>
          <a:p>
            <a:pPr algn="ctr"/>
            <a:r>
              <a:rPr lang="th-TH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JasmineUPC"/>
                <a:cs typeface="JasmineUPC"/>
              </a:rPr>
              <a:t>การควบคุมภายในกองทัพเรือ</a:t>
            </a:r>
          </a:p>
        </p:txBody>
      </p:sp>
    </p:spTree>
    <p:extLst>
      <p:ext uri="{BB962C8B-B14F-4D97-AF65-F5344CB8AC3E}">
        <p14:creationId xmlns:p14="http://schemas.microsoft.com/office/powerpoint/2010/main" xmlns="" val="4765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2" t="6078" r="32813" b="17593"/>
          <a:stretch>
            <a:fillRect/>
          </a:stretch>
        </p:blipFill>
        <p:spPr bwMode="auto">
          <a:xfrm>
            <a:off x="1524000" y="96574"/>
            <a:ext cx="5328709" cy="55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52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0AA-6A7A-4373-BA56-E760CBF6B88C}" type="slidenum">
              <a:rPr lang="en-US" smtClean="0"/>
              <a:pPr/>
              <a:t>11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50" t="20833" r="17500" b="11458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25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25" t="19791" r="17500" b="1041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82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501" t="21875" r="16874" b="17708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88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239000" y="5242719"/>
            <a:ext cx="1905000" cy="381000"/>
          </a:xfrm>
          <a:noFill/>
        </p:spPr>
        <p:txBody>
          <a:bodyPr/>
          <a:lstStyle/>
          <a:p>
            <a:fld id="{4F3EE880-C16B-4E47-8DA9-2F5CD07CB1F8}" type="slidenum">
              <a:rPr lang="en-US" altLang="th-TH"/>
              <a:pPr/>
              <a:t>14</a:t>
            </a:fld>
            <a:endParaRPr lang="th-TH" altLang="th-TH"/>
          </a:p>
        </p:txBody>
      </p:sp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381000" y="44714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0" lang="th-TH" altLang="th-TH" sz="2800" b="1" dirty="0">
                <a:solidFill>
                  <a:schemeClr val="tx2"/>
                </a:solidFill>
                <a:latin typeface="Angsana New" pitchFamily="18" charset="-34"/>
                <a:cs typeface="JasmineUPC" pitchFamily="18" charset="-34"/>
              </a:rPr>
              <a:t>ขั้นตอนที่ 1  </a:t>
            </a: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การประเมินผลการควบคุมภายในภาพรวมองค์กร</a:t>
            </a: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7467600" y="28575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th-TH" altLang="th-TH" b="1" dirty="0" err="1">
                <a:solidFill>
                  <a:srgbClr val="0000CC"/>
                </a:solidFill>
                <a:cs typeface="JasmineUPC" pitchFamily="18" charset="-34"/>
              </a:rPr>
              <a:t>ปย</a:t>
            </a:r>
            <a:r>
              <a:rPr lang="th-TH" altLang="th-TH" b="1" dirty="0">
                <a:solidFill>
                  <a:srgbClr val="0000CC"/>
                </a:solidFill>
                <a:cs typeface="JasmineUPC" pitchFamily="18" charset="-34"/>
              </a:rPr>
              <a:t>.</a:t>
            </a:r>
            <a:r>
              <a:rPr lang="th-TH" altLang="th-TH" sz="1400" b="1" dirty="0">
                <a:solidFill>
                  <a:srgbClr val="0000CC"/>
                </a:solidFill>
                <a:latin typeface="Comic Sans MS" pitchFamily="66" charset="0"/>
                <a:cs typeface="JasmineUPC" pitchFamily="18" charset="-34"/>
              </a:rPr>
              <a:t>2</a:t>
            </a:r>
          </a:p>
        </p:txBody>
      </p:sp>
      <p:graphicFrame>
        <p:nvGraphicFramePr>
          <p:cNvPr id="97399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9708618"/>
              </p:ext>
            </p:extLst>
          </p:nvPr>
        </p:nvGraphicFramePr>
        <p:xfrm>
          <a:off x="381001" y="3238500"/>
          <a:ext cx="8458200" cy="2222500"/>
        </p:xfrm>
        <a:graphic>
          <a:graphicData uri="http://schemas.openxmlformats.org/drawingml/2006/table">
            <a:tbl>
              <a:tblPr/>
              <a:tblGrid>
                <a:gridCol w="1904999"/>
                <a:gridCol w="1255208"/>
                <a:gridCol w="1115366"/>
                <a:gridCol w="1487156"/>
                <a:gridCol w="1301262"/>
                <a:gridCol w="1394209"/>
              </a:tblGrid>
              <a:tr h="1332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กระบวนการปฏิบัติงาน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/</a:t>
                      </a:r>
                      <a:r>
                        <a:rPr kumimoji="1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โครงการ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/ </a:t>
                      </a:r>
                      <a:r>
                        <a:rPr kumimoji="1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กิจกรรม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/</a:t>
                      </a:r>
                      <a:r>
                        <a:rPr kumimoji="1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ด้านของงานที่ประเมิน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และวัตถุประสงค์ของการควบคุม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ความเสี่ยงที่ยังมีอยู่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งวด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/</a:t>
                      </a:r>
                      <a:r>
                        <a:rPr kumimoji="1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เวลาที่พบจุดอ่อน</a:t>
                      </a: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การปรับปรุง             การควบคุม</a:t>
                      </a: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กำหนดเสร็จ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/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ผู้รับผิดชอบ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หมายเหตุ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890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128028" name="Text Box 27"/>
          <p:cNvSpPr txBox="1">
            <a:spLocks noChangeArrowheads="1"/>
          </p:cNvSpPr>
          <p:nvPr/>
        </p:nvSpPr>
        <p:spPr bwMode="auto">
          <a:xfrm>
            <a:off x="7696200" y="2730268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th-TH" altLang="th-TH" b="1" dirty="0">
                <a:solidFill>
                  <a:srgbClr val="0000CC"/>
                </a:solidFill>
                <a:cs typeface="JasmineUPC" pitchFamily="18" charset="-34"/>
              </a:rPr>
              <a:t>ปอ.</a:t>
            </a:r>
            <a:r>
              <a:rPr lang="th-TH" altLang="th-TH" sz="1400" b="1" dirty="0">
                <a:solidFill>
                  <a:srgbClr val="0000CC"/>
                </a:solidFill>
                <a:latin typeface="Comic Sans MS" pitchFamily="66" charset="0"/>
                <a:cs typeface="JasmineUPC" pitchFamily="18" charset="-34"/>
              </a:rPr>
              <a:t>3</a:t>
            </a:r>
          </a:p>
        </p:txBody>
      </p:sp>
      <p:sp>
        <p:nvSpPr>
          <p:cNvPr id="128029" name="AutoShape 28"/>
          <p:cNvSpPr>
            <a:spLocks noChangeArrowheads="1"/>
          </p:cNvSpPr>
          <p:nvPr/>
        </p:nvSpPr>
        <p:spPr bwMode="auto">
          <a:xfrm>
            <a:off x="3581400" y="2844800"/>
            <a:ext cx="2362200" cy="317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1600" b="1" dirty="0">
                <a:solidFill>
                  <a:schemeClr val="bg1"/>
                </a:solidFill>
                <a:cs typeface="JasmineUPC" pitchFamily="18" charset="-34"/>
              </a:rPr>
              <a:t>ภาพรวมองค์กร</a:t>
            </a:r>
          </a:p>
        </p:txBody>
      </p:sp>
      <p:graphicFrame>
        <p:nvGraphicFramePr>
          <p:cNvPr id="111209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3878825"/>
              </p:ext>
            </p:extLst>
          </p:nvPr>
        </p:nvGraphicFramePr>
        <p:xfrm>
          <a:off x="381001" y="660401"/>
          <a:ext cx="8458200" cy="2002896"/>
        </p:xfrm>
        <a:graphic>
          <a:graphicData uri="http://schemas.openxmlformats.org/drawingml/2006/table">
            <a:tbl>
              <a:tblPr/>
              <a:tblGrid>
                <a:gridCol w="1676399"/>
                <a:gridCol w="1042308"/>
                <a:gridCol w="1208314"/>
                <a:gridCol w="1309008"/>
                <a:gridCol w="1107621"/>
                <a:gridCol w="1208314"/>
                <a:gridCol w="906236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กระบวนการปฏิบัติงาน</a:t>
                      </a: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/</a:t>
                      </a:r>
                      <a:r>
                        <a:rPr kumimoji="1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โครงการ</a:t>
                      </a: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/ </a:t>
                      </a:r>
                      <a:r>
                        <a:rPr kumimoji="1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กิจกรรม</a:t>
                      </a: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/</a:t>
                      </a:r>
                      <a:r>
                        <a:rPr kumimoji="1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ด้านของงานที่ประเมิน</a:t>
                      </a: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และวัตถุประสงค์ของการควบคุม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การควบคุม         ที่มีอยู่</a:t>
                      </a: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</a:t>
                      </a: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การประเมินผลการควบคุม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ความเสี่ยงที่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ยังมีอยู่</a:t>
                      </a:r>
                      <a:endParaRPr kumimoji="1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ordia New" pitchFamily="34" charset="-34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การปรับปรุงการควบคุม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กำหนดเสร็จ/ผู้รับผิดขอบ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หมายเหตุ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5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JasmineUPC" pitchFamily="18" charset="-34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8108" name="Line 107"/>
          <p:cNvSpPr>
            <a:spLocks noChangeShapeType="1"/>
          </p:cNvSpPr>
          <p:nvPr/>
        </p:nvSpPr>
        <p:spPr bwMode="auto">
          <a:xfrm>
            <a:off x="838200" y="2476500"/>
            <a:ext cx="4659" cy="229587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28109" name="Line 108"/>
          <p:cNvSpPr>
            <a:spLocks noChangeShapeType="1"/>
          </p:cNvSpPr>
          <p:nvPr/>
        </p:nvSpPr>
        <p:spPr bwMode="auto">
          <a:xfrm flipH="1">
            <a:off x="3124200" y="2603500"/>
            <a:ext cx="1828800" cy="23495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28110" name="Rectangle 109"/>
          <p:cNvSpPr>
            <a:spLocks noChangeArrowheads="1"/>
          </p:cNvSpPr>
          <p:nvPr/>
        </p:nvSpPr>
        <p:spPr bwMode="auto">
          <a:xfrm>
            <a:off x="3679172" y="4653682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th-TH" altLang="th-TH" sz="1800" b="1" dirty="0">
                <a:solidFill>
                  <a:schemeClr val="bg1"/>
                </a:solidFill>
                <a:latin typeface="Tahoma" pitchFamily="34" charset="0"/>
                <a:cs typeface="JasmineUPC" pitchFamily="18" charset="-34"/>
              </a:rPr>
              <a:t>(ปีปัจจุบัน)</a:t>
            </a:r>
          </a:p>
        </p:txBody>
      </p:sp>
      <p:sp>
        <p:nvSpPr>
          <p:cNvPr id="128111" name="Rectangle 110"/>
          <p:cNvSpPr>
            <a:spLocks noChangeArrowheads="1"/>
          </p:cNvSpPr>
          <p:nvPr/>
        </p:nvSpPr>
        <p:spPr bwMode="auto">
          <a:xfrm>
            <a:off x="6532487" y="4742186"/>
            <a:ext cx="803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th-TH" altLang="th-TH" sz="1800" b="1" dirty="0">
                <a:solidFill>
                  <a:schemeClr val="bg1"/>
                </a:solidFill>
                <a:latin typeface="Tahoma" pitchFamily="34" charset="0"/>
                <a:cs typeface="JasmineUPC" pitchFamily="18" charset="-34"/>
              </a:rPr>
              <a:t>(ปีถัดไป)</a:t>
            </a:r>
          </a:p>
        </p:txBody>
      </p:sp>
      <p:sp>
        <p:nvSpPr>
          <p:cNvPr id="1112175" name="Text Box 111"/>
          <p:cNvSpPr txBox="1">
            <a:spLocks noChangeArrowheads="1"/>
          </p:cNvSpPr>
          <p:nvPr/>
        </p:nvSpPr>
        <p:spPr bwMode="auto">
          <a:xfrm>
            <a:off x="2009421" y="5007051"/>
            <a:ext cx="1905000" cy="3385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altLang="th-TH" sz="1600" b="1">
                <a:solidFill>
                  <a:schemeClr val="bg1"/>
                </a:solidFill>
                <a:cs typeface="JasmineUPC" pitchFamily="18" charset="-34"/>
              </a:rPr>
              <a:t>นำไปเป็นข้อมูลใส่ใน ปอ. </a:t>
            </a:r>
            <a:r>
              <a:rPr lang="th-TH" altLang="th-TH" sz="1200" b="1">
                <a:solidFill>
                  <a:schemeClr val="bg1"/>
                </a:solidFill>
                <a:cs typeface="JasmineUPC" pitchFamily="18" charset="-34"/>
              </a:rPr>
              <a:t>1</a:t>
            </a: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3352800" y="4762500"/>
            <a:ext cx="2819400" cy="0"/>
            <a:chOff x="3352800" y="5791200"/>
            <a:chExt cx="2819400" cy="0"/>
          </a:xfrm>
        </p:grpSpPr>
        <p:sp>
          <p:nvSpPr>
            <p:cNvPr id="128116" name="Line 113"/>
            <p:cNvSpPr>
              <a:spLocks noChangeShapeType="1"/>
            </p:cNvSpPr>
            <p:nvPr/>
          </p:nvSpPr>
          <p:spPr bwMode="auto">
            <a:xfrm>
              <a:off x="2112" y="3648"/>
              <a:ext cx="48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128117" name="Line 114"/>
            <p:cNvSpPr>
              <a:spLocks noChangeShapeType="1"/>
            </p:cNvSpPr>
            <p:nvPr/>
          </p:nvSpPr>
          <p:spPr bwMode="auto">
            <a:xfrm>
              <a:off x="3408" y="3648"/>
              <a:ext cx="48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h-TH"/>
            </a:p>
          </p:txBody>
        </p:sp>
      </p:grpSp>
      <p:sp>
        <p:nvSpPr>
          <p:cNvPr id="128114" name="Line 115"/>
          <p:cNvSpPr>
            <a:spLocks noChangeShapeType="1"/>
          </p:cNvSpPr>
          <p:nvPr/>
        </p:nvSpPr>
        <p:spPr bwMode="auto">
          <a:xfrm flipH="1">
            <a:off x="5410199" y="2551907"/>
            <a:ext cx="728207" cy="2286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28115" name="Line 116"/>
          <p:cNvSpPr>
            <a:spLocks noChangeShapeType="1"/>
          </p:cNvSpPr>
          <p:nvPr/>
        </p:nvSpPr>
        <p:spPr bwMode="auto">
          <a:xfrm flipH="1">
            <a:off x="6934200" y="2582333"/>
            <a:ext cx="218722" cy="219004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17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"/>
          <p:cNvSpPr>
            <a:spLocks/>
          </p:cNvSpPr>
          <p:nvPr/>
        </p:nvSpPr>
        <p:spPr bwMode="auto">
          <a:xfrm>
            <a:off x="3938324" y="1968500"/>
            <a:ext cx="177271" cy="1905000"/>
          </a:xfrm>
          <a:prstGeom prst="rightBrace">
            <a:avLst>
              <a:gd name="adj1" fmla="val 8955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67">
              <a:solidFill>
                <a:srgbClr val="000066"/>
              </a:solidFill>
            </a:endParaRPr>
          </a:p>
        </p:txBody>
      </p:sp>
      <p:sp>
        <p:nvSpPr>
          <p:cNvPr id="24579" name="AutoShape 6"/>
          <p:cNvSpPr>
            <a:spLocks/>
          </p:cNvSpPr>
          <p:nvPr/>
        </p:nvSpPr>
        <p:spPr bwMode="auto">
          <a:xfrm>
            <a:off x="3943615" y="1992313"/>
            <a:ext cx="113771" cy="762000"/>
          </a:xfrm>
          <a:prstGeom prst="rightBrace">
            <a:avLst>
              <a:gd name="adj1" fmla="val 5581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67">
              <a:solidFill>
                <a:srgbClr val="000066"/>
              </a:solidFill>
            </a:endParaRPr>
          </a:p>
        </p:txBody>
      </p:sp>
      <p:sp>
        <p:nvSpPr>
          <p:cNvPr id="24580" name="AutoShape 5"/>
          <p:cNvSpPr>
            <a:spLocks/>
          </p:cNvSpPr>
          <p:nvPr/>
        </p:nvSpPr>
        <p:spPr bwMode="auto">
          <a:xfrm>
            <a:off x="5782470" y="2327011"/>
            <a:ext cx="170656" cy="1905000"/>
          </a:xfrm>
          <a:prstGeom prst="rightBrace">
            <a:avLst>
              <a:gd name="adj1" fmla="val 9302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67">
              <a:solidFill>
                <a:srgbClr val="000066"/>
              </a:solidFill>
            </a:endParaRPr>
          </a:p>
        </p:txBody>
      </p:sp>
      <p:sp>
        <p:nvSpPr>
          <p:cNvPr id="24581" name="AutoShape 4"/>
          <p:cNvSpPr>
            <a:spLocks/>
          </p:cNvSpPr>
          <p:nvPr/>
        </p:nvSpPr>
        <p:spPr bwMode="auto">
          <a:xfrm>
            <a:off x="5787761" y="2248958"/>
            <a:ext cx="95250" cy="7620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67">
              <a:solidFill>
                <a:srgbClr val="000066"/>
              </a:solidFill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512094" y="83976"/>
            <a:ext cx="65405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tabLst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tabLst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tabLst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tabLst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kumimoji="0" lang="th-TH" sz="2667" u="none">
                <a:solidFill>
                  <a:srgbClr val="000066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การติดตามประเมินผลและจัดทำรายงานการควบคุมภายใน</a:t>
            </a:r>
            <a:endParaRPr kumimoji="0" lang="en-US" sz="2667" u="none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JasmineUPC" panose="02020603050405020304" pitchFamily="18" charset="-34"/>
            </a:endParaRPr>
          </a:p>
        </p:txBody>
      </p:sp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1811074" y="616479"/>
            <a:ext cx="184731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67">
              <a:solidFill>
                <a:srgbClr val="000066"/>
              </a:solidFill>
            </a:endParaRPr>
          </a:p>
        </p:txBody>
      </p:sp>
      <p:sp>
        <p:nvSpPr>
          <p:cNvPr id="24584" name="Rectangle 16"/>
          <p:cNvSpPr>
            <a:spLocks noChangeArrowheads="1"/>
          </p:cNvSpPr>
          <p:nvPr/>
        </p:nvSpPr>
        <p:spPr bwMode="auto">
          <a:xfrm>
            <a:off x="1811073" y="578115"/>
            <a:ext cx="2536272" cy="172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317500" algn="l"/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tabLst>
                <a:tab pos="317500" algn="l"/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tabLst>
                <a:tab pos="317500" algn="l"/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tabLst>
                <a:tab pos="317500" algn="l"/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tabLst>
                <a:tab pos="317500" algn="l"/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  <a:tab pos="900113" algn="l"/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แบบ ปย.๓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แบบ ปย. ๒ </a:t>
            </a:r>
            <a:r>
              <a:rPr kumimoji="0" lang="en-US" sz="1333" b="0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๑ และ</a:t>
            </a:r>
            <a:b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</a:br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แบบสอบถามตามด้านที่เกี่ยวข้อง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kumimoji="0" lang="en-US" sz="2333" b="0" u="none">
              <a:solidFill>
                <a:srgbClr val="000066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1811074" y="616479"/>
            <a:ext cx="184731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67">
              <a:solidFill>
                <a:srgbClr val="000066"/>
              </a:solidFill>
            </a:endParaRPr>
          </a:p>
        </p:txBody>
      </p:sp>
      <p:sp>
        <p:nvSpPr>
          <p:cNvPr id="24586" name="Rectangle 19"/>
          <p:cNvSpPr>
            <a:spLocks noChangeArrowheads="1"/>
          </p:cNvSpPr>
          <p:nvPr/>
        </p:nvSpPr>
        <p:spPr bwMode="auto">
          <a:xfrm>
            <a:off x="1811074" y="578115"/>
            <a:ext cx="1835759" cy="25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tabLst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tabLst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tabLst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tabLst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      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   แบบ ปม.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   แบบติดตาม - ปย.๓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   แบบ ปย.๒ - ๑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   แบบ ปย.๒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   แบบ ปย.๓ และ 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kumimoji="0" lang="th-TH" sz="1333" b="0" u="none">
                <a:solidFill>
                  <a:srgbClr val="000066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         แบบ ปย.๑</a:t>
            </a:r>
            <a:endParaRPr kumimoji="0" lang="en-US" sz="833" b="0" u="none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kumimoji="0" lang="en-US" sz="2333" b="0" u="none">
              <a:solidFill>
                <a:srgbClr val="000066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1334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8057971"/>
              </p:ext>
            </p:extLst>
          </p:nvPr>
        </p:nvGraphicFramePr>
        <p:xfrm>
          <a:off x="762000" y="734220"/>
          <a:ext cx="7582958" cy="5029730"/>
        </p:xfrm>
        <a:graphic>
          <a:graphicData uri="http://schemas.openxmlformats.org/drawingml/2006/table">
            <a:tbl>
              <a:tblPr/>
              <a:tblGrid>
                <a:gridCol w="629708"/>
                <a:gridCol w="2525443"/>
                <a:gridCol w="1554432"/>
                <a:gridCol w="1133740"/>
                <a:gridCol w="1739635"/>
              </a:tblGrid>
              <a:tr h="990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ลำดับ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JasmineUPC" pitchFamily="18" charset="-34"/>
                      </a:endParaRPr>
                    </a:p>
                  </a:txBody>
                  <a:tcPr marL="76200" marR="76200" marT="38106" marB="38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หัวหน้าหน่วยแต่งตั้ง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ผู้ติดตามประเมินผลฯ/ผู้สอบทานฯ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</a:txBody>
                  <a:tcPr marL="76200" marR="76200" marT="38106" marB="38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หัวหน้าคณะทำงานย่อยฯ</a:t>
                      </a:r>
                    </a:p>
                  </a:txBody>
                  <a:tcPr marL="76200" marR="76200" marT="38106" marB="38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ฝ่ายตรวจสอบภายใน</a:t>
                      </a:r>
                    </a:p>
                  </a:txBody>
                  <a:tcPr marL="76200" marR="76200" marT="38106" marB="38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แบบรายงาน</a:t>
                      </a:r>
                      <a:b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</a:b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ที่ต้องจัดทำ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JasmineUPC" pitchFamily="18" charset="-34"/>
                      </a:endParaRPr>
                    </a:p>
                  </a:txBody>
                  <a:tcPr marL="76200" marR="76200" marT="38106" marB="38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8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1.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2.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3.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4.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5.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6.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7.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8.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9.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10.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JasmineUPC" pitchFamily="18" charset="-34"/>
                      </a:endParaRPr>
                    </a:p>
                  </a:txBody>
                  <a:tcPr marL="76200" marR="76200" marT="38106" marB="381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ด้านการเงินและการบัญชี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ด้านการพัสดุและทรัพย์สิน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ด้านกำลังพล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ด้านการส่งกำลังบำรุง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ด้านงานยุทธการ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ด้านการงบประมาณ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ด้านระบบเทคโนโลยีสารสนเทศในการบริหารจัดการ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ด้านการข่าว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ด้านการสื่อสาร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ด้านกิจการพลเรือน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JasmineUPC" pitchFamily="18" charset="-34"/>
                      </a:endParaRPr>
                    </a:p>
                  </a:txBody>
                  <a:tcPr marL="76200" marR="76200" marT="38106" marB="381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จก.กง.ทร.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ผอ.สนผ.กบ.ทร.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ผอ.สบพ.กพ.ทร.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ผอ.สนผ.กบ.ทร.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รอง จก.ยก.ทร.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ผอ.สงป. สปช.ทร.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รอง จก.สสท.ทร.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ผอ.สนผ.ขว.ทร.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รอง จก.สสท.ทร.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รอง จก.กพร.ทร.</a:t>
                      </a:r>
                    </a:p>
                  </a:txBody>
                  <a:tcPr marL="76200" marR="76200" marT="38106" marB="381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 ผอ.สตน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.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  จก.จร.ทร.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ผอ.สตน.ทร.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JasmineUPC" pitchFamily="18" charset="-34"/>
                        </a:rPr>
                        <a:t>   จก.จร.ทร.</a:t>
                      </a:r>
                    </a:p>
                  </a:txBody>
                  <a:tcPr marL="76200" marR="76200" marT="38106" marB="381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          แบบ ปย.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1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      แบบ ปย.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JasmineUPC" pitchFamily="18" charset="-34"/>
                        </a:rPr>
                        <a:t>2</a:t>
                      </a:r>
                      <a:r>
                        <a:rPr kumimoji="0" lang="th-TH" altLang="zh-CN" sz="2000" b="0" u="none" dirty="0" smtClean="0">
                          <a:solidFill>
                            <a:srgbClr val="000066"/>
                          </a:solidFill>
                        </a:rPr>
                        <a:t>รายงานผลการ   ดำเนินการตามแผน  การปรับปรุงการควบคุมภายใน ของ งวดก่อน</a:t>
                      </a:r>
                      <a:endParaRPr kumimoji="0" lang="th-TH" sz="2000" b="0" u="none" dirty="0" smtClean="0">
                        <a:solidFill>
                          <a:srgbClr val="000066"/>
                        </a:solidFill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JasmineUPC" pitchFamily="18" charset="-34"/>
                      </a:endParaRPr>
                    </a:p>
                  </a:txBody>
                  <a:tcPr marL="76200" marR="76200" marT="38106" marB="381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08" name="AutoShape 117"/>
          <p:cNvSpPr>
            <a:spLocks/>
          </p:cNvSpPr>
          <p:nvPr/>
        </p:nvSpPr>
        <p:spPr bwMode="auto">
          <a:xfrm>
            <a:off x="5531115" y="1768231"/>
            <a:ext cx="120385" cy="675707"/>
          </a:xfrm>
          <a:prstGeom prst="rightBrace">
            <a:avLst>
              <a:gd name="adj1" fmla="val 2912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67">
              <a:solidFill>
                <a:srgbClr val="000066"/>
              </a:solidFill>
            </a:endParaRPr>
          </a:p>
        </p:txBody>
      </p:sp>
      <p:sp>
        <p:nvSpPr>
          <p:cNvPr id="24609" name="AutoShape 118"/>
          <p:cNvSpPr>
            <a:spLocks/>
          </p:cNvSpPr>
          <p:nvPr/>
        </p:nvSpPr>
        <p:spPr bwMode="auto">
          <a:xfrm>
            <a:off x="5533761" y="2454294"/>
            <a:ext cx="117739" cy="682057"/>
          </a:xfrm>
          <a:prstGeom prst="rightBrace">
            <a:avLst>
              <a:gd name="adj1" fmla="val 4251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67">
              <a:solidFill>
                <a:srgbClr val="000066"/>
              </a:solidFill>
            </a:endParaRPr>
          </a:p>
        </p:txBody>
      </p:sp>
      <p:sp>
        <p:nvSpPr>
          <p:cNvPr id="24610" name="AutoShape 119"/>
          <p:cNvSpPr>
            <a:spLocks/>
          </p:cNvSpPr>
          <p:nvPr/>
        </p:nvSpPr>
        <p:spPr bwMode="auto">
          <a:xfrm>
            <a:off x="5524500" y="4175275"/>
            <a:ext cx="117740" cy="707460"/>
          </a:xfrm>
          <a:prstGeom prst="rightBrace">
            <a:avLst>
              <a:gd name="adj1" fmla="val 7649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742950" indent="-28575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 marL="11430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 marL="16002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 marL="2057400" indent="-228600"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u="sng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67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6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4727A-7008-451D-B15B-6A1CC141C247}" type="slidenum">
              <a:rPr lang="en-US" altLang="th-TH"/>
              <a:pPr/>
              <a:t>16</a:t>
            </a:fld>
            <a:endParaRPr lang="th-TH" altLang="th-TH"/>
          </a:p>
        </p:txBody>
      </p:sp>
      <p:sp>
        <p:nvSpPr>
          <p:cNvPr id="65539" name="Rectangle 1026"/>
          <p:cNvSpPr>
            <a:spLocks noChangeArrowheads="1"/>
          </p:cNvSpPr>
          <p:nvPr/>
        </p:nvSpPr>
        <p:spPr bwMode="auto">
          <a:xfrm>
            <a:off x="2819400" y="29845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ก</a:t>
            </a:r>
          </a:p>
        </p:txBody>
      </p:sp>
      <p:sp>
        <p:nvSpPr>
          <p:cNvPr id="65540" name="Rectangle 1027"/>
          <p:cNvSpPr>
            <a:spLocks noChangeArrowheads="1"/>
          </p:cNvSpPr>
          <p:nvPr/>
        </p:nvSpPr>
        <p:spPr bwMode="auto">
          <a:xfrm>
            <a:off x="3276600" y="2984500"/>
            <a:ext cx="457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41" name="Rectangle 1028"/>
          <p:cNvSpPr>
            <a:spLocks noChangeArrowheads="1"/>
          </p:cNvSpPr>
          <p:nvPr/>
        </p:nvSpPr>
        <p:spPr bwMode="auto">
          <a:xfrm>
            <a:off x="3733800" y="2984500"/>
            <a:ext cx="457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42" name="Rectangle 1029"/>
          <p:cNvSpPr>
            <a:spLocks noChangeArrowheads="1"/>
          </p:cNvSpPr>
          <p:nvPr/>
        </p:nvSpPr>
        <p:spPr bwMode="auto">
          <a:xfrm>
            <a:off x="2362200" y="2603500"/>
            <a:ext cx="457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43" name="Rectangle 1030"/>
          <p:cNvSpPr>
            <a:spLocks noChangeArrowheads="1"/>
          </p:cNvSpPr>
          <p:nvPr/>
        </p:nvSpPr>
        <p:spPr bwMode="auto">
          <a:xfrm>
            <a:off x="2362200" y="2222500"/>
            <a:ext cx="457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44" name="Rectangle 1031"/>
          <p:cNvSpPr>
            <a:spLocks noChangeArrowheads="1"/>
          </p:cNvSpPr>
          <p:nvPr/>
        </p:nvSpPr>
        <p:spPr bwMode="auto">
          <a:xfrm>
            <a:off x="2819400" y="2603500"/>
            <a:ext cx="457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45" name="Rectangle 1032"/>
          <p:cNvSpPr>
            <a:spLocks noChangeArrowheads="1"/>
          </p:cNvSpPr>
          <p:nvPr/>
        </p:nvSpPr>
        <p:spPr bwMode="auto">
          <a:xfrm>
            <a:off x="3276600" y="2603500"/>
            <a:ext cx="457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46" name="Rectangle 1033"/>
          <p:cNvSpPr>
            <a:spLocks noChangeArrowheads="1"/>
          </p:cNvSpPr>
          <p:nvPr/>
        </p:nvSpPr>
        <p:spPr bwMode="auto">
          <a:xfrm>
            <a:off x="3733800" y="26035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ม</a:t>
            </a:r>
          </a:p>
        </p:txBody>
      </p:sp>
      <p:sp>
        <p:nvSpPr>
          <p:cNvPr id="65547" name="Rectangle 1034"/>
          <p:cNvSpPr>
            <a:spLocks noChangeArrowheads="1"/>
          </p:cNvSpPr>
          <p:nvPr/>
        </p:nvSpPr>
        <p:spPr bwMode="auto">
          <a:xfrm>
            <a:off x="2819400" y="22225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ม</a:t>
            </a:r>
          </a:p>
        </p:txBody>
      </p:sp>
      <p:sp>
        <p:nvSpPr>
          <p:cNvPr id="65548" name="Rectangle 1035"/>
          <p:cNvSpPr>
            <a:spLocks noChangeArrowheads="1"/>
          </p:cNvSpPr>
          <p:nvPr/>
        </p:nvSpPr>
        <p:spPr bwMode="auto">
          <a:xfrm>
            <a:off x="3733800" y="22225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ม</a:t>
            </a:r>
          </a:p>
        </p:txBody>
      </p:sp>
      <p:sp>
        <p:nvSpPr>
          <p:cNvPr id="65549" name="Rectangle 1036"/>
          <p:cNvSpPr>
            <a:spLocks noChangeArrowheads="1"/>
          </p:cNvSpPr>
          <p:nvPr/>
        </p:nvSpPr>
        <p:spPr bwMode="auto">
          <a:xfrm>
            <a:off x="3276600" y="22225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ม</a:t>
            </a:r>
          </a:p>
        </p:txBody>
      </p:sp>
      <p:sp>
        <p:nvSpPr>
          <p:cNvPr id="65550" name="Rectangle 1037"/>
          <p:cNvSpPr>
            <a:spLocks noChangeArrowheads="1"/>
          </p:cNvSpPr>
          <p:nvPr/>
        </p:nvSpPr>
        <p:spPr bwMode="auto">
          <a:xfrm>
            <a:off x="5257800" y="3238500"/>
            <a:ext cx="381000" cy="254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ก</a:t>
            </a:r>
          </a:p>
        </p:txBody>
      </p:sp>
      <p:sp>
        <p:nvSpPr>
          <p:cNvPr id="65551" name="Rectangle 1038"/>
          <p:cNvSpPr>
            <a:spLocks noChangeArrowheads="1"/>
          </p:cNvSpPr>
          <p:nvPr/>
        </p:nvSpPr>
        <p:spPr bwMode="auto">
          <a:xfrm>
            <a:off x="2362200" y="3365500"/>
            <a:ext cx="457200" cy="381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ต</a:t>
            </a:r>
          </a:p>
        </p:txBody>
      </p:sp>
      <p:sp>
        <p:nvSpPr>
          <p:cNvPr id="65552" name="Rectangle 1039"/>
          <p:cNvSpPr>
            <a:spLocks noChangeArrowheads="1"/>
          </p:cNvSpPr>
          <p:nvPr/>
        </p:nvSpPr>
        <p:spPr bwMode="auto">
          <a:xfrm>
            <a:off x="2362200" y="29845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ก</a:t>
            </a:r>
          </a:p>
        </p:txBody>
      </p:sp>
      <p:sp>
        <p:nvSpPr>
          <p:cNvPr id="65553" name="Rectangle 1040"/>
          <p:cNvSpPr>
            <a:spLocks noChangeArrowheads="1"/>
          </p:cNvSpPr>
          <p:nvPr/>
        </p:nvSpPr>
        <p:spPr bwMode="auto">
          <a:xfrm>
            <a:off x="2819400" y="33655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ก</a:t>
            </a:r>
          </a:p>
        </p:txBody>
      </p:sp>
      <p:sp>
        <p:nvSpPr>
          <p:cNvPr id="65554" name="Rectangle 1041"/>
          <p:cNvSpPr>
            <a:spLocks noChangeArrowheads="1"/>
          </p:cNvSpPr>
          <p:nvPr/>
        </p:nvSpPr>
        <p:spPr bwMode="auto">
          <a:xfrm>
            <a:off x="3276600" y="33655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ก</a:t>
            </a:r>
          </a:p>
        </p:txBody>
      </p:sp>
      <p:sp>
        <p:nvSpPr>
          <p:cNvPr id="65555" name="Rectangle 1042"/>
          <p:cNvSpPr>
            <a:spLocks noChangeArrowheads="1"/>
          </p:cNvSpPr>
          <p:nvPr/>
        </p:nvSpPr>
        <p:spPr bwMode="auto">
          <a:xfrm>
            <a:off x="3733800" y="3365500"/>
            <a:ext cx="457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56" name="Rectangle 1043"/>
          <p:cNvSpPr>
            <a:spLocks noChangeArrowheads="1"/>
          </p:cNvSpPr>
          <p:nvPr/>
        </p:nvSpPr>
        <p:spPr bwMode="auto">
          <a:xfrm>
            <a:off x="5257800" y="2794000"/>
            <a:ext cx="381000" cy="254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57" name="Rectangle 1044"/>
          <p:cNvSpPr>
            <a:spLocks noChangeArrowheads="1"/>
          </p:cNvSpPr>
          <p:nvPr/>
        </p:nvSpPr>
        <p:spPr bwMode="auto">
          <a:xfrm>
            <a:off x="5257800" y="2349500"/>
            <a:ext cx="381000" cy="254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ม</a:t>
            </a:r>
          </a:p>
        </p:txBody>
      </p:sp>
      <p:sp>
        <p:nvSpPr>
          <p:cNvPr id="65558" name="Rectangle 1045"/>
          <p:cNvSpPr>
            <a:spLocks noChangeArrowheads="1"/>
          </p:cNvSpPr>
          <p:nvPr/>
        </p:nvSpPr>
        <p:spPr bwMode="auto">
          <a:xfrm>
            <a:off x="4191000" y="3365500"/>
            <a:ext cx="457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59" name="Rectangle 1046"/>
          <p:cNvSpPr>
            <a:spLocks noChangeArrowheads="1"/>
          </p:cNvSpPr>
          <p:nvPr/>
        </p:nvSpPr>
        <p:spPr bwMode="auto">
          <a:xfrm>
            <a:off x="4191000" y="29845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ม</a:t>
            </a:r>
          </a:p>
        </p:txBody>
      </p:sp>
      <p:sp>
        <p:nvSpPr>
          <p:cNvPr id="65560" name="Rectangle 1047"/>
          <p:cNvSpPr>
            <a:spLocks noChangeArrowheads="1"/>
          </p:cNvSpPr>
          <p:nvPr/>
        </p:nvSpPr>
        <p:spPr bwMode="auto">
          <a:xfrm>
            <a:off x="4191000" y="26035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ม</a:t>
            </a:r>
          </a:p>
        </p:txBody>
      </p:sp>
      <p:sp>
        <p:nvSpPr>
          <p:cNvPr id="65561" name="Rectangle 1048"/>
          <p:cNvSpPr>
            <a:spLocks noChangeArrowheads="1"/>
          </p:cNvSpPr>
          <p:nvPr/>
        </p:nvSpPr>
        <p:spPr bwMode="auto">
          <a:xfrm>
            <a:off x="4191000" y="22225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ม</a:t>
            </a:r>
          </a:p>
        </p:txBody>
      </p:sp>
      <p:sp>
        <p:nvSpPr>
          <p:cNvPr id="65562" name="Rectangle 1049"/>
          <p:cNvSpPr>
            <a:spLocks noChangeArrowheads="1"/>
          </p:cNvSpPr>
          <p:nvPr/>
        </p:nvSpPr>
        <p:spPr bwMode="auto">
          <a:xfrm>
            <a:off x="5257800" y="3683000"/>
            <a:ext cx="381000" cy="25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ต</a:t>
            </a:r>
          </a:p>
        </p:txBody>
      </p:sp>
      <p:sp>
        <p:nvSpPr>
          <p:cNvPr id="65563" name="Text Box 1050"/>
          <p:cNvSpPr txBox="1">
            <a:spLocks noChangeArrowheads="1"/>
          </p:cNvSpPr>
          <p:nvPr/>
        </p:nvSpPr>
        <p:spPr bwMode="auto">
          <a:xfrm>
            <a:off x="2076450" y="1460501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altLang="th-TH" sz="3200" b="1">
                <a:solidFill>
                  <a:srgbClr val="000066"/>
                </a:solidFill>
                <a:latin typeface="Cordia New" pitchFamily="34" charset="-34"/>
                <a:cs typeface="JasmineUPC" pitchFamily="18" charset="-34"/>
              </a:rPr>
              <a:t>ระดับของความเสี่ยง (</a:t>
            </a:r>
            <a:r>
              <a:rPr kumimoji="0" lang="en-US" altLang="th-TH" sz="3200" b="1">
                <a:solidFill>
                  <a:srgbClr val="000066"/>
                </a:solidFill>
                <a:latin typeface="Cordia New" pitchFamily="34" charset="-34"/>
                <a:cs typeface="JasmineUPC" pitchFamily="18" charset="-34"/>
              </a:rPr>
              <a:t>Degree of Risk)</a:t>
            </a:r>
            <a:endParaRPr kumimoji="0" lang="th-TH" altLang="th-TH" sz="3200" b="1">
              <a:solidFill>
                <a:srgbClr val="000066"/>
              </a:solidFill>
              <a:latin typeface="Cordia New" pitchFamily="34" charset="-34"/>
              <a:cs typeface="JasmineUPC" pitchFamily="18" charset="-34"/>
            </a:endParaRPr>
          </a:p>
        </p:txBody>
      </p:sp>
      <p:sp>
        <p:nvSpPr>
          <p:cNvPr id="22556" name="Rectangle 1051"/>
          <p:cNvSpPr>
            <a:spLocks noChangeArrowheads="1"/>
          </p:cNvSpPr>
          <p:nvPr/>
        </p:nvSpPr>
        <p:spPr bwMode="auto">
          <a:xfrm>
            <a:off x="2362200" y="3746500"/>
            <a:ext cx="457200" cy="381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ต</a:t>
            </a:r>
          </a:p>
        </p:txBody>
      </p:sp>
      <p:sp>
        <p:nvSpPr>
          <p:cNvPr id="65565" name="Rectangle 1052"/>
          <p:cNvSpPr>
            <a:spLocks noChangeArrowheads="1"/>
          </p:cNvSpPr>
          <p:nvPr/>
        </p:nvSpPr>
        <p:spPr bwMode="auto">
          <a:xfrm>
            <a:off x="2819400" y="3746500"/>
            <a:ext cx="457200" cy="381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ต</a:t>
            </a:r>
          </a:p>
        </p:txBody>
      </p:sp>
      <p:sp>
        <p:nvSpPr>
          <p:cNvPr id="65566" name="Rectangle 1053"/>
          <p:cNvSpPr>
            <a:spLocks noChangeArrowheads="1"/>
          </p:cNvSpPr>
          <p:nvPr/>
        </p:nvSpPr>
        <p:spPr bwMode="auto">
          <a:xfrm>
            <a:off x="3276600" y="37465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ก</a:t>
            </a:r>
          </a:p>
        </p:txBody>
      </p:sp>
      <p:sp>
        <p:nvSpPr>
          <p:cNvPr id="65567" name="Rectangle 1054"/>
          <p:cNvSpPr>
            <a:spLocks noChangeArrowheads="1"/>
          </p:cNvSpPr>
          <p:nvPr/>
        </p:nvSpPr>
        <p:spPr bwMode="auto">
          <a:xfrm>
            <a:off x="3733800" y="37465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ก</a:t>
            </a:r>
          </a:p>
        </p:txBody>
      </p:sp>
      <p:sp>
        <p:nvSpPr>
          <p:cNvPr id="65568" name="Rectangle 1055"/>
          <p:cNvSpPr>
            <a:spLocks noChangeArrowheads="1"/>
          </p:cNvSpPr>
          <p:nvPr/>
        </p:nvSpPr>
        <p:spPr bwMode="auto">
          <a:xfrm>
            <a:off x="4191000" y="3746500"/>
            <a:ext cx="4572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altLang="th-TH"/>
              <a:t>ส</a:t>
            </a:r>
          </a:p>
        </p:txBody>
      </p:sp>
      <p:sp>
        <p:nvSpPr>
          <p:cNvPr id="65569" name="Text Box 1056"/>
          <p:cNvSpPr txBox="1">
            <a:spLocks noChangeArrowheads="1"/>
          </p:cNvSpPr>
          <p:nvPr/>
        </p:nvSpPr>
        <p:spPr bwMode="auto">
          <a:xfrm rot="-5400000">
            <a:off x="-83343" y="2506124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altLang="th-TH" sz="2800" b="1">
                <a:solidFill>
                  <a:srgbClr val="FF0000"/>
                </a:solidFill>
                <a:latin typeface="Cordia New" pitchFamily="34" charset="-34"/>
                <a:cs typeface="JasmineUPC" pitchFamily="18" charset="-34"/>
              </a:rPr>
              <a:t>ผลกระทบ</a:t>
            </a:r>
            <a:r>
              <a:rPr kumimoji="0" lang="th-TH" altLang="th-TH" sz="2800" b="1">
                <a:latin typeface="Cordia New" pitchFamily="34" charset="-34"/>
                <a:cs typeface="JasmineUPC" pitchFamily="18" charset="-34"/>
              </a:rPr>
              <a:t>ของความเสี่ยง</a:t>
            </a:r>
          </a:p>
        </p:txBody>
      </p:sp>
      <p:sp>
        <p:nvSpPr>
          <p:cNvPr id="65570" name="Text Box 1057"/>
          <p:cNvSpPr txBox="1">
            <a:spLocks noChangeArrowheads="1"/>
          </p:cNvSpPr>
          <p:nvPr/>
        </p:nvSpPr>
        <p:spPr bwMode="auto">
          <a:xfrm>
            <a:off x="2205038" y="442912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altLang="th-TH" sz="2800" b="1">
                <a:solidFill>
                  <a:srgbClr val="FF0000"/>
                </a:solidFill>
                <a:latin typeface="Cordia New" pitchFamily="34" charset="-34"/>
                <a:cs typeface="JasmineUPC" pitchFamily="18" charset="-34"/>
              </a:rPr>
              <a:t>โอกาส</a:t>
            </a:r>
            <a:r>
              <a:rPr kumimoji="0" lang="th-TH" altLang="th-TH" sz="2800" b="1">
                <a:latin typeface="Cordia New" pitchFamily="34" charset="-34"/>
                <a:cs typeface="JasmineUPC" pitchFamily="18" charset="-34"/>
              </a:rPr>
              <a:t>ที่จะเกิดความเสี่ยง</a:t>
            </a:r>
          </a:p>
        </p:txBody>
      </p:sp>
      <p:sp>
        <p:nvSpPr>
          <p:cNvPr id="65571" name="Text Box 1058"/>
          <p:cNvSpPr txBox="1">
            <a:spLocks noChangeArrowheads="1"/>
          </p:cNvSpPr>
          <p:nvPr/>
        </p:nvSpPr>
        <p:spPr bwMode="auto">
          <a:xfrm>
            <a:off x="5791200" y="2286001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altLang="th-TH" b="1">
                <a:latin typeface="Cordia New" pitchFamily="34" charset="-34"/>
                <a:cs typeface="JasmineUPC" pitchFamily="18" charset="-34"/>
              </a:rPr>
              <a:t>ความเสี่ยงสูงมาก</a:t>
            </a:r>
          </a:p>
        </p:txBody>
      </p:sp>
      <p:sp>
        <p:nvSpPr>
          <p:cNvPr id="65572" name="Text Box 1059"/>
          <p:cNvSpPr txBox="1">
            <a:spLocks noChangeArrowheads="1"/>
          </p:cNvSpPr>
          <p:nvPr/>
        </p:nvSpPr>
        <p:spPr bwMode="auto">
          <a:xfrm>
            <a:off x="5791200" y="2730501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altLang="th-TH" b="1">
                <a:latin typeface="Cordia New" pitchFamily="34" charset="-34"/>
                <a:cs typeface="JasmineUPC" pitchFamily="18" charset="-34"/>
              </a:rPr>
              <a:t>ความเสี่ยงสูง </a:t>
            </a:r>
          </a:p>
        </p:txBody>
      </p:sp>
      <p:sp>
        <p:nvSpPr>
          <p:cNvPr id="65573" name="Text Box 1060"/>
          <p:cNvSpPr txBox="1">
            <a:spLocks noChangeArrowheads="1"/>
          </p:cNvSpPr>
          <p:nvPr/>
        </p:nvSpPr>
        <p:spPr bwMode="auto">
          <a:xfrm>
            <a:off x="5791200" y="3175001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altLang="th-TH" b="1">
                <a:latin typeface="Cordia New" pitchFamily="34" charset="-34"/>
                <a:cs typeface="JasmineUPC" pitchFamily="18" charset="-34"/>
              </a:rPr>
              <a:t>ความเสี่ยงปานกลาง</a:t>
            </a:r>
          </a:p>
        </p:txBody>
      </p:sp>
      <p:sp>
        <p:nvSpPr>
          <p:cNvPr id="65574" name="Text Box 1061"/>
          <p:cNvSpPr txBox="1">
            <a:spLocks noChangeArrowheads="1"/>
          </p:cNvSpPr>
          <p:nvPr/>
        </p:nvSpPr>
        <p:spPr bwMode="auto">
          <a:xfrm>
            <a:off x="5791200" y="3619501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altLang="th-TH" b="1">
                <a:latin typeface="Cordia New" pitchFamily="34" charset="-34"/>
                <a:cs typeface="JasmineUPC" pitchFamily="18" charset="-34"/>
              </a:rPr>
              <a:t>ความเสี่ยงต่ำ</a:t>
            </a:r>
          </a:p>
        </p:txBody>
      </p:sp>
      <p:sp>
        <p:nvSpPr>
          <p:cNvPr id="65575" name="Text Box 1062"/>
          <p:cNvSpPr txBox="1">
            <a:spLocks noChangeArrowheads="1"/>
          </p:cNvSpPr>
          <p:nvPr/>
        </p:nvSpPr>
        <p:spPr bwMode="auto">
          <a:xfrm>
            <a:off x="1828800" y="374650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1</a:t>
            </a:r>
          </a:p>
        </p:txBody>
      </p:sp>
      <p:sp>
        <p:nvSpPr>
          <p:cNvPr id="65576" name="Text Box 1063"/>
          <p:cNvSpPr txBox="1">
            <a:spLocks noChangeArrowheads="1"/>
          </p:cNvSpPr>
          <p:nvPr/>
        </p:nvSpPr>
        <p:spPr bwMode="auto">
          <a:xfrm>
            <a:off x="2362200" y="4075906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1</a:t>
            </a:r>
          </a:p>
        </p:txBody>
      </p:sp>
      <p:sp>
        <p:nvSpPr>
          <p:cNvPr id="65577" name="Text Box 1064"/>
          <p:cNvSpPr txBox="1">
            <a:spLocks noChangeArrowheads="1"/>
          </p:cNvSpPr>
          <p:nvPr/>
        </p:nvSpPr>
        <p:spPr bwMode="auto">
          <a:xfrm>
            <a:off x="1828800" y="3313906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2</a:t>
            </a:r>
          </a:p>
        </p:txBody>
      </p:sp>
      <p:sp>
        <p:nvSpPr>
          <p:cNvPr id="65578" name="Text Box 1065"/>
          <p:cNvSpPr txBox="1">
            <a:spLocks noChangeArrowheads="1"/>
          </p:cNvSpPr>
          <p:nvPr/>
        </p:nvSpPr>
        <p:spPr bwMode="auto">
          <a:xfrm>
            <a:off x="1828800" y="292100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3</a:t>
            </a:r>
          </a:p>
        </p:txBody>
      </p:sp>
      <p:sp>
        <p:nvSpPr>
          <p:cNvPr id="65579" name="Text Box 1066"/>
          <p:cNvSpPr txBox="1">
            <a:spLocks noChangeArrowheads="1"/>
          </p:cNvSpPr>
          <p:nvPr/>
        </p:nvSpPr>
        <p:spPr bwMode="auto">
          <a:xfrm>
            <a:off x="1828800" y="254000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4</a:t>
            </a:r>
          </a:p>
        </p:txBody>
      </p:sp>
      <p:sp>
        <p:nvSpPr>
          <p:cNvPr id="65580" name="Text Box 1067"/>
          <p:cNvSpPr txBox="1">
            <a:spLocks noChangeArrowheads="1"/>
          </p:cNvSpPr>
          <p:nvPr/>
        </p:nvSpPr>
        <p:spPr bwMode="auto">
          <a:xfrm>
            <a:off x="1828800" y="222250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5</a:t>
            </a:r>
          </a:p>
        </p:txBody>
      </p:sp>
      <p:sp>
        <p:nvSpPr>
          <p:cNvPr id="65581" name="Text Box 1068"/>
          <p:cNvSpPr txBox="1">
            <a:spLocks noChangeArrowheads="1"/>
          </p:cNvSpPr>
          <p:nvPr/>
        </p:nvSpPr>
        <p:spPr bwMode="auto">
          <a:xfrm>
            <a:off x="2819400" y="4075906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2</a:t>
            </a:r>
          </a:p>
        </p:txBody>
      </p:sp>
      <p:sp>
        <p:nvSpPr>
          <p:cNvPr id="65582" name="Text Box 1069"/>
          <p:cNvSpPr txBox="1">
            <a:spLocks noChangeArrowheads="1"/>
          </p:cNvSpPr>
          <p:nvPr/>
        </p:nvSpPr>
        <p:spPr bwMode="auto">
          <a:xfrm>
            <a:off x="3352800" y="4075906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3</a:t>
            </a:r>
          </a:p>
        </p:txBody>
      </p:sp>
      <p:sp>
        <p:nvSpPr>
          <p:cNvPr id="65583" name="Text Box 1070"/>
          <p:cNvSpPr txBox="1">
            <a:spLocks noChangeArrowheads="1"/>
          </p:cNvSpPr>
          <p:nvPr/>
        </p:nvSpPr>
        <p:spPr bwMode="auto">
          <a:xfrm>
            <a:off x="3810000" y="4075906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4</a:t>
            </a:r>
          </a:p>
        </p:txBody>
      </p:sp>
      <p:sp>
        <p:nvSpPr>
          <p:cNvPr id="65584" name="Text Box 1071"/>
          <p:cNvSpPr txBox="1">
            <a:spLocks noChangeArrowheads="1"/>
          </p:cNvSpPr>
          <p:nvPr/>
        </p:nvSpPr>
        <p:spPr bwMode="auto">
          <a:xfrm>
            <a:off x="4267200" y="4075906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th-TH" sz="2800" b="1">
                <a:latin typeface="Cordia New" pitchFamily="34" charset="-34"/>
                <a:cs typeface="JasmineUPC" pitchFamily="18" charset="-34"/>
              </a:rPr>
              <a:t>5</a:t>
            </a:r>
          </a:p>
        </p:txBody>
      </p:sp>
      <p:sp>
        <p:nvSpPr>
          <p:cNvPr id="65585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th-TH" altLang="th-TH" sz="4000" b="1">
                <a:solidFill>
                  <a:schemeClr val="tx2"/>
                </a:solidFill>
                <a:latin typeface="Browallia New" pitchFamily="34" charset="-34"/>
                <a:cs typeface="KodchiangUPC" pitchFamily="18" charset="-34"/>
              </a:rPr>
              <a:t>การประเมินความเสี่ยง</a:t>
            </a:r>
            <a:endParaRPr kumimoji="0" lang="th-TH" altLang="th-TH" sz="4000" b="1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50825" y="4900083"/>
            <a:ext cx="8534400" cy="624417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96720" dir="1391915" algn="ctr" rotWithShape="0">
              <a:srgbClr val="FF9999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kumimoji="0" lang="th-TH" altLang="th-TH" b="1">
                <a:solidFill>
                  <a:schemeClr val="tx2"/>
                </a:solidFill>
                <a:cs typeface="JasmineUPC" pitchFamily="18" charset="-34"/>
              </a:rPr>
              <a:t>การประเมินโอกาสและผลกระทบ จะทำให้องค์กรสามารถวางแผนและจัดสรรทรัพยากรได้อย่างถูกต้องภายใต้งบประมาณหรือเวลาที่มีอยู่อย่างจำกัด</a:t>
            </a:r>
          </a:p>
        </p:txBody>
      </p:sp>
      <p:sp>
        <p:nvSpPr>
          <p:cNvPr id="65587" name="Rectangle 54"/>
          <p:cNvSpPr>
            <a:spLocks noChangeArrowheads="1"/>
          </p:cNvSpPr>
          <p:nvPr/>
        </p:nvSpPr>
        <p:spPr bwMode="auto">
          <a:xfrm>
            <a:off x="1524000" y="533136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th-TH" sz="4800" b="1">
                <a:solidFill>
                  <a:srgbClr val="660066"/>
                </a:solidFill>
                <a:latin typeface="Angsana New" pitchFamily="18" charset="-34"/>
              </a:rPr>
              <a:t>แผนภูมิความเสี่ยง (</a:t>
            </a:r>
            <a:r>
              <a:rPr kumimoji="0" lang="en-US" sz="4800" b="1">
                <a:solidFill>
                  <a:srgbClr val="660066"/>
                </a:solidFill>
                <a:latin typeface="Angsana New" pitchFamily="18" charset="-34"/>
              </a:rPr>
              <a:t>Risk Profile</a:t>
            </a:r>
            <a:r>
              <a:rPr kumimoji="0" lang="en-US" sz="4400">
                <a:solidFill>
                  <a:srgbClr val="660066"/>
                </a:solidFill>
                <a:latin typeface="Angsana New" pitchFamily="18" charset="-34"/>
              </a:rPr>
              <a:t>)</a:t>
            </a:r>
            <a:endParaRPr kumimoji="0" lang="th-TH" sz="4400">
              <a:solidFill>
                <a:srgbClr val="660066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7483437"/>
              </p:ext>
            </p:extLst>
          </p:nvPr>
        </p:nvGraphicFramePr>
        <p:xfrm>
          <a:off x="1716088" y="1418166"/>
          <a:ext cx="6527800" cy="3386666"/>
        </p:xfrm>
        <a:graphic>
          <a:graphicData uri="http://schemas.openxmlformats.org/drawingml/2006/table">
            <a:tbl>
              <a:tblPr/>
              <a:tblGrid>
                <a:gridCol w="3263900"/>
                <a:gridCol w="3263900"/>
              </a:tblGrid>
              <a:tr h="1693333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0" lang="th-TH" sz="2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ความเสี่ยงปานกลาง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357188" algn="l"/>
                        </a:tabLst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ผลกระทบรุนแรงมาก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357188" algn="l"/>
                        </a:tabLst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โอกาสเกิดน้อย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JasmineUPC" pitchFamily="18" charset="-34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0" lang="th-TH" sz="2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ความเสี่ยงสูง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357188" algn="l"/>
                        </a:tabLst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ผลกระทบรุนแรงมาก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357188" algn="l"/>
                        </a:tabLst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โอกาสเกิดมาก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owallia New" pitchFamily="34" charset="-34"/>
                        <a:cs typeface="JasmineUPC" pitchFamily="18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693333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0" lang="th-TH" sz="2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ความเสี่ยงต่ำ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357188" algn="l"/>
                        </a:tabLst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ผลกระทบน้อย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357188" algn="l"/>
                        </a:tabLst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โอกาสเกิดน้อย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JasmineUPC" pitchFamily="18" charset="-34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0" lang="th-TH" sz="2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ความเสี่ยงปานกลาง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357188" algn="l"/>
                        </a:tabLst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ผลกระทบน้อย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357188" algn="l"/>
                        </a:tabLst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โอกาสเกิดมาก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JasmineUPC" pitchFamily="18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3708402" y="4958293"/>
            <a:ext cx="266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715963" algn="l"/>
              </a:tabLst>
            </a:pPr>
            <a:r>
              <a:rPr lang="th-TH" b="1">
                <a:latin typeface="Browallia New" pitchFamily="34" charset="-34"/>
                <a:cs typeface="JasmineUPC" pitchFamily="18" charset="-34"/>
              </a:rPr>
              <a:t>โอกาสที่จะเกิด</a:t>
            </a:r>
            <a:endParaRPr lang="en-US" b="1">
              <a:latin typeface="Browallia New" pitchFamily="34" charset="-34"/>
              <a:cs typeface="JasmineUPC" pitchFamily="18" charset="-34"/>
            </a:endParaRP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1836738" y="5138209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5580063" y="5138209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323850" y="2918355"/>
            <a:ext cx="1296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715963" algn="l"/>
              </a:tabLst>
            </a:pPr>
            <a:r>
              <a:rPr lang="th-TH" b="1">
                <a:latin typeface="Browallia New" pitchFamily="34" charset="-34"/>
                <a:cs typeface="JasmineUPC" pitchFamily="18" charset="-34"/>
              </a:rPr>
              <a:t>ผลกระทบ</a:t>
            </a:r>
            <a:endParaRPr lang="en-US" b="1">
              <a:latin typeface="Browallia New" pitchFamily="34" charset="-34"/>
              <a:cs typeface="JasmineUPC" pitchFamily="18" charset="-34"/>
            </a:endParaRP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971550" y="3339043"/>
            <a:ext cx="0" cy="150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971550" y="1418167"/>
            <a:ext cx="0" cy="150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1547815" y="277814"/>
            <a:ext cx="6937375" cy="8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h-TH" sz="4400" b="1">
                <a:latin typeface="Browallia New" pitchFamily="34" charset="-34"/>
                <a:cs typeface="JasmineUPC" pitchFamily="18" charset="-34"/>
              </a:rPr>
              <a:t>การวิเคราะห์โอกาสและผลกระทบ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57011"/>
            <a:ext cx="9144000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5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C59BC4-425B-4947-9BCB-3CDBFDF5E1F1}" type="slidenum">
              <a:rPr lang="th-TH"/>
              <a:pPr/>
              <a:t>17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ตัวแทนหมายเลขภาพนิ่ง 3"/>
          <p:cNvSpPr txBox="1">
            <a:spLocks noGrp="1"/>
          </p:cNvSpPr>
          <p:nvPr/>
        </p:nvSpPr>
        <p:spPr bwMode="auto">
          <a:xfrm>
            <a:off x="7239000" y="5306219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/>
            <a:fld id="{4C394BCD-DCBA-4635-99F3-C83FF2347BE4}" type="slidenum">
              <a:rPr kumimoji="0" lang="en-US" altLang="th-TH" sz="1400">
                <a:latin typeface="Cordia New" pitchFamily="34" charset="-34"/>
                <a:cs typeface="Cordia New" pitchFamily="34" charset="-34"/>
              </a:rPr>
              <a:pPr algn="r" eaLnBrk="1" hangingPunct="1"/>
              <a:t>18</a:t>
            </a:fld>
            <a:endParaRPr kumimoji="0" lang="th-TH" altLang="th-TH" sz="140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304578" name="Group 2"/>
          <p:cNvGraphicFramePr>
            <a:graphicFrameLocks noGrp="1"/>
          </p:cNvGraphicFramePr>
          <p:nvPr>
            <p:ph sz="half" idx="4294967295"/>
          </p:nvPr>
        </p:nvGraphicFramePr>
        <p:xfrm>
          <a:off x="357190" y="1250157"/>
          <a:ext cx="3971925" cy="3702846"/>
        </p:xfrm>
        <a:graphic>
          <a:graphicData uri="http://schemas.openxmlformats.org/drawingml/2006/table">
            <a:tbl>
              <a:tblPr/>
              <a:tblGrid>
                <a:gridCol w="407988"/>
                <a:gridCol w="711200"/>
                <a:gridCol w="711200"/>
                <a:gridCol w="715962"/>
                <a:gridCol w="711200"/>
                <a:gridCol w="714375"/>
              </a:tblGrid>
              <a:tr h="672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15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20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A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25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A07"/>
                    </a:solidFill>
                  </a:tcPr>
                </a:tc>
              </a:tr>
              <a:tr h="670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16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20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A07"/>
                    </a:solidFill>
                  </a:tcPr>
                </a:tc>
              </a:tr>
              <a:tr h="673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15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</a:tr>
              <a:tr h="672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</a:tr>
              <a:tr h="670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42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59" name="Group 12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907691191"/>
              </p:ext>
            </p:extLst>
          </p:nvPr>
        </p:nvGraphicFramePr>
        <p:xfrm>
          <a:off x="4356102" y="396875"/>
          <a:ext cx="4608513" cy="4542897"/>
        </p:xfrm>
        <a:graphic>
          <a:graphicData uri="http://schemas.openxmlformats.org/drawingml/2006/table">
            <a:tbl>
              <a:tblPr/>
              <a:tblGrid>
                <a:gridCol w="668338"/>
                <a:gridCol w="668337"/>
                <a:gridCol w="608013"/>
                <a:gridCol w="2663825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ระดับความเสี่ยง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ระดับคะแนน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แทนด้วยแถบสี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ความหมาย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สูงมาก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17-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h-TH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- </a:t>
                      </a:r>
                      <a:r>
                        <a:rPr kumimoji="0" lang="th-TH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ระดับที่ไม่สามารถยอมรับได้จำเป็นต้องเร่งจัดการความเสี่ยงให้  อยู่ระดับที่ยอมรับได้ทันที</a:t>
                      </a:r>
                    </a:p>
                  </a:txBody>
                  <a:tcPr marL="91424" marR="91424" marT="38094" marB="380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สูง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10-16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h-TH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- </a:t>
                      </a:r>
                      <a:r>
                        <a:rPr kumimoji="0" lang="th-TH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ระดับที่ไม่สามารถยอมรับได้โดยต้องจัดการความเสี่ยงเพื่ออยู่ใน ระดับที่ยอมรับได้</a:t>
                      </a:r>
                    </a:p>
                  </a:txBody>
                  <a:tcPr marL="91424" marR="91424" marT="38094" marB="380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ปานกลาง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4-9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h-TH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- 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ระดับที่พอยอมรับได้แต่ต้องมีควบคุมเพื่อป้องกันไม่ให้ความเสี่ยงเคลื่อนย้ายไปยังระดับที่ยอมรับ</a:t>
                      </a:r>
                      <a:r>
                        <a:rPr kumimoji="0" lang="th-TH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ngsana New" pitchFamily="18" charset="-34"/>
                        </a:rPr>
                        <a:t>ไม่ได้</a:t>
                      </a:r>
                    </a:p>
                  </a:txBody>
                  <a:tcPr marL="91424" marR="91424" marT="38094" marB="380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ต่ำ</a:t>
                      </a:r>
                    </a:p>
                  </a:txBody>
                  <a:tcPr marL="91424" marR="91424" marT="38094" marB="380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1-3</a:t>
                      </a: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h-TH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L="91424" marR="91424" marT="38094" marB="380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- ระดับที่ยอมรับได้โดยไม่ต้องควบคุมความเสี่ยง ไม่ต้องมีการจัดการเพิ่มเติมแต่ต้องเฝ้าระวัง</a:t>
                      </a:r>
                    </a:p>
                  </a:txBody>
                  <a:tcPr marL="91424" marR="91424" marT="38094" marB="380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42" name="Text Box 53"/>
          <p:cNvSpPr txBox="1">
            <a:spLocks noChangeArrowheads="1"/>
          </p:cNvSpPr>
          <p:nvPr/>
        </p:nvSpPr>
        <p:spPr bwMode="auto">
          <a:xfrm>
            <a:off x="1692275" y="5017824"/>
            <a:ext cx="1518332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pPr eaLnBrk="1" hangingPunct="1"/>
            <a:r>
              <a:rPr kumimoji="0" lang="th-TH" altLang="th-TH" sz="3200" b="1">
                <a:solidFill>
                  <a:srgbClr val="000000"/>
                </a:solidFill>
                <a:latin typeface="Arial" pitchFamily="34" charset="0"/>
                <a:cs typeface="JasmineUPC" pitchFamily="18" charset="-34"/>
              </a:rPr>
              <a:t>โอกาสเกิด</a:t>
            </a:r>
          </a:p>
        </p:txBody>
      </p:sp>
      <p:sp>
        <p:nvSpPr>
          <p:cNvPr id="70743" name="Text Box 54"/>
          <p:cNvSpPr txBox="1">
            <a:spLocks noChangeArrowheads="1"/>
          </p:cNvSpPr>
          <p:nvPr/>
        </p:nvSpPr>
        <p:spPr bwMode="auto">
          <a:xfrm rot="-5400000">
            <a:off x="-553492" y="2387850"/>
            <a:ext cx="1499096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pPr eaLnBrk="1" hangingPunct="1"/>
            <a:r>
              <a:rPr kumimoji="0" lang="th-TH" altLang="th-TH" sz="3200" b="1">
                <a:solidFill>
                  <a:srgbClr val="000000"/>
                </a:solidFill>
                <a:latin typeface="Arial" pitchFamily="34" charset="0"/>
                <a:cs typeface="JasmineUPC" pitchFamily="18" charset="-34"/>
              </a:rPr>
              <a:t>ผลกระทบ</a:t>
            </a:r>
          </a:p>
        </p:txBody>
      </p:sp>
      <p:sp>
        <p:nvSpPr>
          <p:cNvPr id="80983" name="Rectangle 92"/>
          <p:cNvSpPr>
            <a:spLocks noChangeArrowheads="1"/>
          </p:cNvSpPr>
          <p:nvPr/>
        </p:nvSpPr>
        <p:spPr bwMode="auto">
          <a:xfrm>
            <a:off x="5724527" y="4237302"/>
            <a:ext cx="288925" cy="300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th-TH" sz="2800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183385" name="Rectangle 93"/>
          <p:cNvSpPr>
            <a:spLocks noChangeArrowheads="1"/>
          </p:cNvSpPr>
          <p:nvPr/>
        </p:nvSpPr>
        <p:spPr bwMode="auto">
          <a:xfrm>
            <a:off x="5795965" y="3397251"/>
            <a:ext cx="288925" cy="30030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kumimoji="0" lang="th-TH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746" name="Rectangle 94"/>
          <p:cNvSpPr>
            <a:spLocks noChangeArrowheads="1"/>
          </p:cNvSpPr>
          <p:nvPr/>
        </p:nvSpPr>
        <p:spPr bwMode="auto">
          <a:xfrm>
            <a:off x="5795965" y="2317751"/>
            <a:ext cx="288925" cy="30030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0" lang="th-TH" altLang="th-TH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747" name="Rectangle 95"/>
          <p:cNvSpPr>
            <a:spLocks noChangeArrowheads="1"/>
          </p:cNvSpPr>
          <p:nvPr/>
        </p:nvSpPr>
        <p:spPr bwMode="auto">
          <a:xfrm>
            <a:off x="5724527" y="1357313"/>
            <a:ext cx="288925" cy="300302"/>
          </a:xfrm>
          <a:prstGeom prst="rect">
            <a:avLst/>
          </a:prstGeom>
          <a:solidFill>
            <a:srgbClr val="FF2A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0" lang="th-TH" altLang="th-TH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04672" name="Text Box 96"/>
          <p:cNvSpPr txBox="1">
            <a:spLocks noChangeArrowheads="1"/>
          </p:cNvSpPr>
          <p:nvPr/>
        </p:nvSpPr>
        <p:spPr bwMode="auto">
          <a:xfrm>
            <a:off x="228601" y="567532"/>
            <a:ext cx="3599030" cy="64631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24" tIns="45713" rIns="91424" bIns="4571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600" b="1" dirty="0">
                <a:solidFill>
                  <a:srgbClr val="0000FF"/>
                </a:solidFill>
                <a:latin typeface="Calibri"/>
                <a:cs typeface="JasmineUPC" pitchFamily="18" charset="-34"/>
              </a:rPr>
              <a:t>การจัดระดับความเสี่ยง</a:t>
            </a: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 rot="5400000">
            <a:off x="1143794" y="1606551"/>
            <a:ext cx="714376" cy="15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500190" y="1964532"/>
            <a:ext cx="714375" cy="132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rot="5400000">
            <a:off x="1816499" y="2291159"/>
            <a:ext cx="654843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2143127" y="2619376"/>
            <a:ext cx="714375" cy="13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 rot="5400000">
            <a:off x="2528624" y="2946665"/>
            <a:ext cx="656167" cy="15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2857502" y="3274220"/>
            <a:ext cx="714375" cy="132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rot="5400000">
            <a:off x="3243660" y="3602171"/>
            <a:ext cx="654844" cy="15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3571877" y="3929063"/>
            <a:ext cx="785813" cy="13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วงรี 36"/>
          <p:cNvSpPr/>
          <p:nvPr/>
        </p:nvSpPr>
        <p:spPr>
          <a:xfrm>
            <a:off x="3357565" y="5060157"/>
            <a:ext cx="5572125" cy="47625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th-TH" sz="28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70762" name="TextBox 38"/>
          <p:cNvSpPr txBox="1">
            <a:spLocks noChangeArrowheads="1"/>
          </p:cNvSpPr>
          <p:nvPr/>
        </p:nvSpPr>
        <p:spPr bwMode="auto">
          <a:xfrm>
            <a:off x="3563938" y="5143500"/>
            <a:ext cx="511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th-TH" altLang="th-TH" b="1">
                <a:solidFill>
                  <a:srgbClr val="1E1C11"/>
                </a:solidFill>
                <a:latin typeface="Calibri" pitchFamily="34" charset="0"/>
                <a:cs typeface="Cordia New" pitchFamily="34" charset="-34"/>
              </a:rPr>
              <a:t>นโยบาย....ระดับความเสี่ยงคงเหลือที่ยอมรับได้ </a:t>
            </a:r>
            <a:r>
              <a:rPr kumimoji="0" lang="en-US" altLang="th-TH" b="1">
                <a:solidFill>
                  <a:srgbClr val="1E1C11"/>
                </a:solidFill>
                <a:latin typeface="Calibri" pitchFamily="34" charset="0"/>
              </a:rPr>
              <a:t>&lt; = 9</a:t>
            </a:r>
            <a:endParaRPr kumimoji="0" lang="th-TH" altLang="th-TH" b="1">
              <a:solidFill>
                <a:srgbClr val="1E1C11"/>
              </a:solidFill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25" name="ตัวเชื่อมต่อตรง 24"/>
          <p:cNvCxnSpPr/>
          <p:nvPr/>
        </p:nvCxnSpPr>
        <p:spPr>
          <a:xfrm>
            <a:off x="4356100" y="3157803"/>
            <a:ext cx="4643438" cy="132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765" name="สี่เหลี่ยมผืนผ้า 1"/>
          <p:cNvSpPr>
            <a:spLocks noChangeArrowheads="1"/>
          </p:cNvSpPr>
          <p:nvPr/>
        </p:nvSpPr>
        <p:spPr bwMode="auto">
          <a:xfrm>
            <a:off x="0" y="0"/>
            <a:ext cx="4681538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kumimoji="0" lang="th-TH" altLang="th-TH" sz="3200" b="1">
                <a:solidFill>
                  <a:schemeClr val="tx2"/>
                </a:solidFill>
                <a:latin typeface="Browallia New" pitchFamily="34" charset="-34"/>
                <a:cs typeface="KodchiangUPC" pitchFamily="18" charset="-34"/>
              </a:rPr>
              <a:t>การตอบสนองต่อความเสี่ยง</a:t>
            </a:r>
            <a:endParaRPr kumimoji="0" lang="th-TH" altLang="th-TH" sz="3200" b="1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0766" name="Line 111"/>
          <p:cNvSpPr>
            <a:spLocks noChangeShapeType="1"/>
          </p:cNvSpPr>
          <p:nvPr/>
        </p:nvSpPr>
        <p:spPr bwMode="auto">
          <a:xfrm>
            <a:off x="3924302" y="877094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D97EB-DB70-4B21-A5E8-345DF68AE87B}" type="slidenum">
              <a:rPr lang="en-US" altLang="th-TH"/>
              <a:pPr/>
              <a:t>19</a:t>
            </a:fld>
            <a:endParaRPr lang="th-TH" altLang="th-TH"/>
          </a:p>
        </p:txBody>
      </p:sp>
      <p:sp>
        <p:nvSpPr>
          <p:cNvPr id="1118210" name="Text Box 2"/>
          <p:cNvSpPr txBox="1">
            <a:spLocks noChangeArrowheads="1"/>
          </p:cNvSpPr>
          <p:nvPr/>
        </p:nvSpPr>
        <p:spPr bwMode="auto">
          <a:xfrm>
            <a:off x="1524000" y="4000500"/>
            <a:ext cx="7010400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1800" b="1" dirty="0">
                <a:solidFill>
                  <a:srgbClr val="FF0000"/>
                </a:solidFill>
                <a:cs typeface="JasmineUPC" pitchFamily="18" charset="-34"/>
              </a:rPr>
              <a:t>จุดอ่อนที่มีนัยสำคัญ </a:t>
            </a:r>
            <a:r>
              <a:rPr lang="th-TH" altLang="th-TH" sz="1800" b="1" dirty="0">
                <a:solidFill>
                  <a:srgbClr val="3333FF"/>
                </a:solidFill>
                <a:cs typeface="JasmineUPC" pitchFamily="18" charset="-34"/>
              </a:rPr>
              <a:t>มาจากการพิจารณาข้อมูลในแบบประเมินผลการควบคุมภายในทั้งหมด</a:t>
            </a:r>
            <a:endParaRPr lang="th-TH" altLang="th-TH" sz="1800" b="1" dirty="0">
              <a:solidFill>
                <a:srgbClr val="3333FF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0" lang="th-TH" altLang="th-TH" sz="2800" b="1">
                <a:solidFill>
                  <a:schemeClr val="tx2"/>
                </a:solidFill>
                <a:latin typeface="Angsana New" pitchFamily="18" charset="-34"/>
                <a:cs typeface="JasmineUPC" pitchFamily="18" charset="-34"/>
              </a:rPr>
              <a:t>ขั้นตอนที่ 2  </a:t>
            </a:r>
            <a:r>
              <a:rPr kumimoji="0" lang="th-TH" altLang="th-TH" sz="2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จัดทำความเห็นเกี่ยวกับการควบคุมภายใน</a:t>
            </a:r>
          </a:p>
        </p:txBody>
      </p:sp>
      <p:sp>
        <p:nvSpPr>
          <p:cNvPr id="129029" name="Rectangle 4"/>
          <p:cNvSpPr>
            <a:spLocks noChangeArrowheads="1"/>
          </p:cNvSpPr>
          <p:nvPr/>
        </p:nvSpPr>
        <p:spPr bwMode="auto">
          <a:xfrm>
            <a:off x="228600" y="1547232"/>
            <a:ext cx="8686800" cy="39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914400" algn="thaiDist">
              <a:lnSpc>
                <a:spcPct val="95000"/>
              </a:lnSpc>
              <a:tabLst>
                <a:tab pos="1143000" algn="l"/>
              </a:tabLst>
            </a:pPr>
            <a:endParaRPr lang="en-US" altLang="th-TH" sz="1800" b="1" dirty="0">
              <a:solidFill>
                <a:srgbClr val="1C1C1C"/>
              </a:solidFill>
              <a:latin typeface="Angsana New" pitchFamily="18" charset="-34"/>
            </a:endParaRPr>
          </a:p>
          <a:p>
            <a:pPr indent="914400">
              <a:lnSpc>
                <a:spcPct val="95000"/>
              </a:lnSpc>
              <a:tabLst>
                <a:tab pos="1143000" algn="l"/>
              </a:tabLst>
            </a:pP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___</a:t>
            </a:r>
            <a:r>
              <a:rPr lang="th-TH" altLang="th-TH" sz="1800" b="1" u="sng" dirty="0">
                <a:solidFill>
                  <a:srgbClr val="1C1C1C"/>
                </a:solidFill>
                <a:latin typeface="Angsana New" pitchFamily="18" charset="-34"/>
              </a:rPr>
              <a:t>(ชื่อหน่วยรับตรวจ</a:t>
            </a:r>
            <a:r>
              <a:rPr lang="en-US" altLang="th-TH" sz="1800" b="1" u="sng" dirty="0">
                <a:solidFill>
                  <a:srgbClr val="1C1C1C"/>
                </a:solidFill>
                <a:latin typeface="Angsana New" pitchFamily="18" charset="-34"/>
              </a:rPr>
              <a:t>)</a:t>
            </a:r>
            <a:r>
              <a:rPr lang="th-TH" altLang="th-TH" sz="1800" b="1" u="sng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.....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ได้ประเมินผลการควบคุมภายในสำหรับปีสิ้นสุดวันที่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...... 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เดือน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....................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พ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ศ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 …...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ด้วยวิธีการที่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</a:t>
            </a:r>
            <a:r>
              <a:rPr lang="en-US" altLang="th-TH" sz="1800" b="1" u="sng" dirty="0">
                <a:solidFill>
                  <a:srgbClr val="1C1C1C"/>
                </a:solidFill>
                <a:latin typeface="Angsana New" pitchFamily="18" charset="-34"/>
              </a:rPr>
              <a:t>(</a:t>
            </a:r>
            <a:r>
              <a:rPr lang="th-TH" altLang="th-TH" sz="1800" b="1" u="sng" dirty="0">
                <a:solidFill>
                  <a:srgbClr val="1C1C1C"/>
                </a:solidFill>
                <a:latin typeface="Angsana New" pitchFamily="18" charset="-34"/>
              </a:rPr>
              <a:t>ชื่อหน่วยรับตรวจ</a:t>
            </a:r>
            <a:r>
              <a:rPr lang="en-US" altLang="th-TH" sz="1800" b="1" u="sng" dirty="0">
                <a:solidFill>
                  <a:srgbClr val="1C1C1C"/>
                </a:solidFill>
                <a:latin typeface="Angsana New" pitchFamily="18" charset="-34"/>
              </a:rPr>
              <a:t>)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กำหนด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     โดยมีวัตถุประสงค์เพื่อสร้างความมั่นใจอย่างสมเหตุสมผล</a:t>
            </a:r>
            <a:r>
              <a:rPr lang="th-TH" altLang="th-TH" sz="1800" b="1" dirty="0" smtClean="0">
                <a:solidFill>
                  <a:srgbClr val="1C1C1C"/>
                </a:solidFill>
                <a:latin typeface="Angsana New" pitchFamily="18" charset="-34"/>
              </a:rPr>
              <a:t>ว่าการ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ดำเนินงานจะบรรลุวัตถุประสงค์ของการควบคุมภายในด้านประสิทธิผลและประสิทธิภาพของการดำเนินงานและ </a:t>
            </a:r>
            <a:r>
              <a:rPr lang="th-TH" altLang="th-TH" sz="1800" b="1" dirty="0" smtClean="0">
                <a:solidFill>
                  <a:srgbClr val="1C1C1C"/>
                </a:solidFill>
                <a:latin typeface="Angsana New" pitchFamily="18" charset="-34"/>
              </a:rPr>
              <a:t>การ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ใช้ทรัพยากร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  ซึ่งรวมถึงการดูแลรักษาทรัพย์สิน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การป้องกันหรือลดความผิดพลาด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ความเสียหาย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การ</a:t>
            </a:r>
            <a:r>
              <a:rPr lang="th-TH" altLang="th-TH" sz="1800" b="1" dirty="0" smtClean="0">
                <a:solidFill>
                  <a:srgbClr val="1C1C1C"/>
                </a:solidFill>
                <a:latin typeface="Angsana New" pitchFamily="18" charset="-34"/>
              </a:rPr>
              <a:t>รั่วไหล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การสิ้นเปลือง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หรือการทุจริต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ด้านความเชื่อถือได้ของรายงานทางการเงินและการดำเนินงาน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และด้านการ</a:t>
            </a:r>
            <a:r>
              <a:rPr lang="th-TH" altLang="th-TH" sz="1800" b="1" dirty="0" smtClean="0">
                <a:solidFill>
                  <a:srgbClr val="1C1C1C"/>
                </a:solidFill>
                <a:latin typeface="Angsana New" pitchFamily="18" charset="-34"/>
              </a:rPr>
              <a:t>ปฏิบัติ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ตามกฎหมาย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ระเบียบ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ข้อบังคับ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มติคณะรัฐมนตรี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และนโยบาย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ซึ่งรวมถึงระเบียบปฏิบัติของฝ่ายบริหาร</a:t>
            </a:r>
            <a:endParaRPr lang="en-US" altLang="th-TH" sz="1800" b="1" dirty="0">
              <a:solidFill>
                <a:srgbClr val="1C1C1C"/>
              </a:solidFill>
              <a:latin typeface="Angsana New" pitchFamily="18" charset="-34"/>
            </a:endParaRPr>
          </a:p>
          <a:p>
            <a:pPr indent="914400">
              <a:lnSpc>
                <a:spcPct val="95000"/>
              </a:lnSpc>
              <a:tabLst>
                <a:tab pos="1143000" algn="l"/>
              </a:tabLst>
            </a:pPr>
            <a:r>
              <a:rPr lang="th-TH" altLang="th-TH" sz="1800" b="1" dirty="0" smtClean="0">
                <a:solidFill>
                  <a:srgbClr val="1C1C1C"/>
                </a:solidFill>
                <a:latin typeface="Angsana New" pitchFamily="18" charset="-34"/>
              </a:rPr>
              <a:t>จาก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ผลการประเมินดังกล่าวเห็นว่าการควบคุมภายในของ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en-US" altLang="th-TH" sz="1800" b="1" u="sng" dirty="0">
                <a:solidFill>
                  <a:srgbClr val="1C1C1C"/>
                </a:solidFill>
                <a:latin typeface="Angsana New" pitchFamily="18" charset="-34"/>
              </a:rPr>
              <a:t>(</a:t>
            </a:r>
            <a:r>
              <a:rPr lang="th-TH" altLang="th-TH" sz="1800" b="1" u="sng" dirty="0">
                <a:solidFill>
                  <a:srgbClr val="1C1C1C"/>
                </a:solidFill>
                <a:latin typeface="Angsana New" pitchFamily="18" charset="-34"/>
              </a:rPr>
              <a:t>ชื่อหน่วยรับตรวจ</a:t>
            </a:r>
            <a:r>
              <a:rPr lang="en-US" altLang="th-TH" sz="1800" b="1" u="sng" dirty="0" smtClean="0">
                <a:solidFill>
                  <a:srgbClr val="1C1C1C"/>
                </a:solidFill>
                <a:latin typeface="Angsana New" pitchFamily="18" charset="-34"/>
              </a:rPr>
              <a:t>)</a:t>
            </a:r>
            <a:r>
              <a:rPr lang="en-US" altLang="th-TH" sz="1800" b="1" dirty="0" smtClean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สำหรับปี</a:t>
            </a:r>
            <a:r>
              <a:rPr lang="th-TH" altLang="th-TH" sz="1800" dirty="0">
                <a:solidFill>
                  <a:srgbClr val="1C1C1C"/>
                </a:solidFill>
                <a:latin typeface="Angsana New" pitchFamily="18" charset="-34"/>
              </a:rPr>
              <a:t>สิ้นสุด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altLang="th-TH" sz="1800" b="1" dirty="0" smtClean="0">
                <a:solidFill>
                  <a:srgbClr val="1C1C1C"/>
                </a:solidFill>
                <a:latin typeface="Angsana New" pitchFamily="18" charset="-34"/>
              </a:rPr>
              <a:t>วัน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ที่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......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เดือน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.....................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พ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ศ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 .......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เป็นไปตามระบบการควบคุมภายในที่กำหนดไว้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มีความเพียงพอ</a:t>
            </a:r>
            <a:r>
              <a:rPr lang="th-TH" altLang="th-TH" sz="1800" b="1" dirty="0" smtClean="0">
                <a:solidFill>
                  <a:srgbClr val="1C1C1C"/>
                </a:solidFill>
                <a:latin typeface="Angsana New" pitchFamily="18" charset="-34"/>
              </a:rPr>
              <a:t>และ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บรรลุวัตถุประสงค์ของการควบคุมภายในตามที่กล่าวในวรรคแรก</a:t>
            </a:r>
          </a:p>
          <a:p>
            <a:pPr indent="914400" algn="thaiDist">
              <a:lnSpc>
                <a:spcPct val="95000"/>
              </a:lnSpc>
              <a:tabLst>
                <a:tab pos="1143000" algn="l"/>
              </a:tabLst>
            </a:pP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(อนึ่ง การควบคุมภายในยังคงมีจุดอ่อนที่มีนัยสำคัญ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ดังนี้</a:t>
            </a:r>
            <a:endParaRPr lang="en-US" altLang="th-TH" sz="1800" b="1" dirty="0">
              <a:solidFill>
                <a:srgbClr val="1C1C1C"/>
              </a:solidFill>
              <a:latin typeface="Angsana New" pitchFamily="18" charset="-34"/>
            </a:endParaRPr>
          </a:p>
          <a:p>
            <a:pPr indent="914400">
              <a:lnSpc>
                <a:spcPct val="95000"/>
              </a:lnSpc>
              <a:tabLst>
                <a:tab pos="1143000" algn="l"/>
              </a:tabLst>
            </a:pP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1.............................................................................................................................................................................</a:t>
            </a:r>
            <a:endParaRPr lang="th-TH" altLang="th-TH" sz="1800" b="1" dirty="0">
              <a:solidFill>
                <a:srgbClr val="1C1C1C"/>
              </a:solidFill>
              <a:latin typeface="Angsana New" pitchFamily="18" charset="-34"/>
            </a:endParaRPr>
          </a:p>
          <a:p>
            <a:pPr indent="914400">
              <a:lnSpc>
                <a:spcPct val="95000"/>
              </a:lnSpc>
              <a:tabLst>
                <a:tab pos="1143000" algn="l"/>
              </a:tabLst>
            </a:pP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2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.......................................................................................................................................................................…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)</a:t>
            </a:r>
          </a:p>
          <a:p>
            <a:pPr indent="914400">
              <a:lnSpc>
                <a:spcPct val="95000"/>
              </a:lnSpc>
              <a:tabLst>
                <a:tab pos="1143000" algn="l"/>
              </a:tabLst>
            </a:pPr>
            <a:r>
              <a:rPr lang="th-TH" altLang="th-TH" sz="1200" b="1" dirty="0">
                <a:solidFill>
                  <a:srgbClr val="1C1C1C"/>
                </a:solidFill>
                <a:latin typeface="Angsana New" pitchFamily="18" charset="-34"/>
              </a:rPr>
              <a:t>          </a:t>
            </a:r>
          </a:p>
          <a:p>
            <a:pPr indent="914400">
              <a:lnSpc>
                <a:spcPct val="75000"/>
              </a:lnSpc>
              <a:tabLst>
                <a:tab pos="1143000" algn="l"/>
              </a:tabLst>
            </a:pP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                                                                                          ลายมือชื่อ.......................................................</a:t>
            </a:r>
          </a:p>
          <a:p>
            <a:pPr indent="914400">
              <a:lnSpc>
                <a:spcPct val="75000"/>
              </a:lnSpc>
              <a:tabLst>
                <a:tab pos="1143000" algn="l"/>
              </a:tabLst>
            </a:pP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                                                                                                               (ชื่อหัวหน้าหน่วยรับตรวจ)</a:t>
            </a:r>
          </a:p>
          <a:p>
            <a:pPr indent="914400">
              <a:lnSpc>
                <a:spcPct val="75000"/>
              </a:lnSpc>
              <a:tabLst>
                <a:tab pos="1143000" algn="l"/>
              </a:tabLst>
            </a:pP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                                                                                           ตำแหน่ง.......................................................</a:t>
            </a:r>
          </a:p>
          <a:p>
            <a:pPr indent="914400">
              <a:lnSpc>
                <a:spcPct val="75000"/>
              </a:lnSpc>
              <a:tabLst>
                <a:tab pos="1143000" algn="l"/>
              </a:tabLst>
            </a:pP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                                                                                           วันที่........เดือน.......................</a:t>
            </a:r>
            <a:r>
              <a:rPr lang="th-TH" altLang="th-TH" sz="1800" b="1" dirty="0" err="1">
                <a:solidFill>
                  <a:srgbClr val="1C1C1C"/>
                </a:solidFill>
                <a:latin typeface="Angsana New" pitchFamily="18" charset="-34"/>
              </a:rPr>
              <a:t>พ.ศ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..............</a:t>
            </a:r>
            <a:endParaRPr lang="en-US" altLang="th-TH" sz="1800" b="1" dirty="0">
              <a:solidFill>
                <a:srgbClr val="1C1C1C"/>
              </a:solidFill>
              <a:latin typeface="Angsana New" pitchFamily="18" charset="-34"/>
            </a:endParaRP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266700" y="1256771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เรียน   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(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คณะกรรมการตรวจเงินแผ่นดิน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/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ผู้กำกับดูแล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 / </a:t>
            </a:r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คณะกรรมการตรวจสอบหรือคณะกรรมการตรวจสอบและประเมินผล   </a:t>
            </a:r>
          </a:p>
          <a:p>
            <a:pPr eaLnBrk="1" hangingPunct="1"/>
            <a:r>
              <a:rPr lang="th-TH" altLang="th-TH" sz="1800" b="1" dirty="0">
                <a:solidFill>
                  <a:srgbClr val="1C1C1C"/>
                </a:solidFill>
                <a:latin typeface="Angsana New" pitchFamily="18" charset="-34"/>
              </a:rPr>
              <a:t>           ภาคราชการ</a:t>
            </a:r>
            <a:r>
              <a:rPr lang="en-US" altLang="th-TH" sz="1800" b="1" dirty="0">
                <a:solidFill>
                  <a:srgbClr val="1C1C1C"/>
                </a:solidFill>
                <a:latin typeface="Angsana New" pitchFamily="18" charset="-34"/>
              </a:rPr>
              <a:t>) </a:t>
            </a:r>
          </a:p>
        </p:txBody>
      </p:sp>
      <p:sp>
        <p:nvSpPr>
          <p:cNvPr id="1118214" name="Rectangle 6"/>
          <p:cNvSpPr>
            <a:spLocks noChangeArrowheads="1"/>
          </p:cNvSpPr>
          <p:nvPr/>
        </p:nvSpPr>
        <p:spPr bwMode="auto">
          <a:xfrm>
            <a:off x="990600" y="698500"/>
            <a:ext cx="7467600" cy="50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0" lang="th-TH" sz="2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หนังสือรับรองการประเมินผลการควบคุมภายใน (ปอ.1)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F5FE2-762E-4A19-B11D-382824B442CF}" type="slidenum">
              <a:rPr lang="en-US" altLang="th-TH"/>
              <a:pPr/>
              <a:t>2</a:t>
            </a:fld>
            <a:endParaRPr lang="th-TH" altLang="th-TH"/>
          </a:p>
        </p:txBody>
      </p:sp>
      <p:sp>
        <p:nvSpPr>
          <p:cNvPr id="96259" name="Line 2"/>
          <p:cNvSpPr>
            <a:spLocks noChangeShapeType="1"/>
          </p:cNvSpPr>
          <p:nvPr/>
        </p:nvSpPr>
        <p:spPr bwMode="auto">
          <a:xfrm>
            <a:off x="0" y="698500"/>
            <a:ext cx="91440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685800" y="989542"/>
            <a:ext cx="7924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th-TH" altLang="th-TH" sz="2600" b="1">
                <a:solidFill>
                  <a:srgbClr val="660066"/>
                </a:solidFill>
                <a:latin typeface="Angsana New" pitchFamily="18" charset="-34"/>
                <a:cs typeface="JasmineUPC" pitchFamily="18" charset="-34"/>
              </a:rPr>
              <a:t>รายงานการประเมินผลการควบคุมภายใน ตามมาตรฐานฯ ข้อ 6</a:t>
            </a:r>
            <a:r>
              <a:rPr kumimoji="0" lang="en-US" altLang="th-TH" sz="2600" b="1">
                <a:solidFill>
                  <a:srgbClr val="660066"/>
                </a:solidFill>
                <a:cs typeface="JasmineUPC" pitchFamily="18" charset="-34"/>
              </a:rPr>
              <a:t> </a:t>
            </a:r>
            <a:endParaRPr kumimoji="0" lang="th-TH" altLang="th-TH" sz="2600" b="1">
              <a:solidFill>
                <a:srgbClr val="660066"/>
              </a:solidFill>
              <a:cs typeface="JasmineUPC" pitchFamily="18" charset="-34"/>
            </a:endParaRPr>
          </a:p>
        </p:txBody>
      </p:sp>
      <p:sp>
        <p:nvSpPr>
          <p:cNvPr id="1079301" name="Text Box 5"/>
          <p:cNvSpPr txBox="1">
            <a:spLocks noChangeArrowheads="1"/>
          </p:cNvSpPr>
          <p:nvPr/>
        </p:nvSpPr>
        <p:spPr bwMode="auto">
          <a:xfrm>
            <a:off x="317500" y="1841500"/>
            <a:ext cx="4051300" cy="1841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66FFFF"/>
            </a:outerShdw>
          </a:effectLst>
        </p:spPr>
        <p:txBody>
          <a:bodyPr wrap="none"/>
          <a:lstStyle/>
          <a:p>
            <a:pPr eaLnBrk="1" hangingPunct="1">
              <a:lnSpc>
                <a:spcPct val="50000"/>
              </a:lnSpc>
            </a:pPr>
            <a:endParaRPr kumimoji="0" lang="th-TH" altLang="th-TH" sz="3600" b="1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</a:pPr>
            <a:r>
              <a:rPr kumimoji="0" lang="th-TH" altLang="th-TH" sz="20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              </a:t>
            </a:r>
            <a:r>
              <a:rPr kumimoji="0" lang="th-TH" altLang="th-TH" sz="2000" b="1">
                <a:solidFill>
                  <a:srgbClr val="FF0066"/>
                </a:solidFill>
                <a:latin typeface="Angsana New" pitchFamily="18" charset="-34"/>
                <a:cs typeface="JasmineUPC" pitchFamily="18" charset="-34"/>
              </a:rPr>
              <a:t>ส่วนงานย่อย</a:t>
            </a:r>
            <a:r>
              <a:rPr kumimoji="0" lang="en-US" altLang="th-TH" sz="2000" b="1">
                <a:solidFill>
                  <a:srgbClr val="FF0066"/>
                </a:solidFill>
                <a:latin typeface="Angsana New" pitchFamily="18" charset="-34"/>
                <a:cs typeface="JasmineUPC" pitchFamily="18" charset="-34"/>
              </a:rPr>
              <a:t>  </a:t>
            </a:r>
            <a:endParaRPr kumimoji="0" lang="th-TH" altLang="th-TH" sz="2000" b="1">
              <a:solidFill>
                <a:srgbClr val="FF0066"/>
              </a:solidFill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ปย</a:t>
            </a:r>
            <a:r>
              <a:rPr kumimoji="0" lang="en-US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. </a:t>
            </a:r>
            <a:r>
              <a:rPr kumimoji="0" lang="th-TH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1</a:t>
            </a: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รายงานผลการประเมินองค์ประกอบของ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การควบคุมภายใน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ปย</a:t>
            </a:r>
            <a:r>
              <a:rPr kumimoji="0" lang="en-US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. </a:t>
            </a:r>
            <a:r>
              <a:rPr kumimoji="0" lang="th-TH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2</a:t>
            </a: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รายงานการประเมินผลและการปรับปรุง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การควบคุมภายใน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kumimoji="0" lang="th-TH" altLang="th-TH" sz="1800" b="1">
              <a:solidFill>
                <a:srgbClr val="000000"/>
              </a:solidFill>
              <a:cs typeface="JasmineUPC" pitchFamily="18" charset="-34"/>
            </a:endParaRPr>
          </a:p>
        </p:txBody>
      </p:sp>
      <p:sp>
        <p:nvSpPr>
          <p:cNvPr id="1079302" name="Text Box 6"/>
          <p:cNvSpPr txBox="1">
            <a:spLocks noChangeArrowheads="1"/>
          </p:cNvSpPr>
          <p:nvPr/>
        </p:nvSpPr>
        <p:spPr bwMode="auto">
          <a:xfrm>
            <a:off x="4597400" y="1841500"/>
            <a:ext cx="4267200" cy="1841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33CC33"/>
            </a:outerShdw>
          </a:effectLst>
        </p:spPr>
        <p:txBody>
          <a:bodyPr wrap="none"/>
          <a:lstStyle/>
          <a:p>
            <a:pPr eaLnBrk="1" hangingPunct="1">
              <a:lnSpc>
                <a:spcPct val="50000"/>
              </a:lnSpc>
            </a:pPr>
            <a:endParaRPr kumimoji="0" lang="th-TH" altLang="th-TH" sz="3600" b="1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</a:pPr>
            <a:r>
              <a:rPr kumimoji="0" lang="th-TH" altLang="th-TH" sz="20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        </a:t>
            </a:r>
            <a:r>
              <a:rPr kumimoji="0" lang="th-TH" altLang="th-TH" sz="2000" b="1">
                <a:solidFill>
                  <a:srgbClr val="FF0066"/>
                </a:solidFill>
                <a:latin typeface="Angsana New" pitchFamily="18" charset="-34"/>
                <a:cs typeface="JasmineUPC" pitchFamily="18" charset="-34"/>
              </a:rPr>
              <a:t>หน่วยรับตรวจ (องค์กร)</a:t>
            </a:r>
            <a:r>
              <a:rPr kumimoji="0" lang="en-US" altLang="th-TH" sz="20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</a:t>
            </a:r>
            <a:endParaRPr kumimoji="0" lang="th-TH" altLang="th-TH" sz="2000" b="1">
              <a:solidFill>
                <a:srgbClr val="000000"/>
              </a:solidFill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ปอ</a:t>
            </a:r>
            <a:r>
              <a:rPr kumimoji="0" lang="en-US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. 1</a:t>
            </a: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หนังสือรับรองการประเมินผล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 การควบคุมภายใน</a:t>
            </a:r>
            <a:endParaRPr kumimoji="0" lang="th-TH" altLang="th-TH" sz="1800" b="1">
              <a:solidFill>
                <a:srgbClr val="000000"/>
              </a:solidFill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en-US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ปอ</a:t>
            </a:r>
            <a:r>
              <a:rPr kumimoji="0" lang="en-US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. 2</a:t>
            </a: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รายงานผลการประเมินองค์ประกอบของ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 การควบคุมภายใน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ปอ</a:t>
            </a:r>
            <a:r>
              <a:rPr kumimoji="0" lang="en-US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. 3</a:t>
            </a: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รายงานแผนการปรับปรุงการควบคุมภายใน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kumimoji="0" lang="th-TH" altLang="th-TH" sz="1800" b="1">
              <a:solidFill>
                <a:srgbClr val="000000"/>
              </a:solidFill>
              <a:cs typeface="JasmineUPC" pitchFamily="18" charset="-34"/>
            </a:endParaRPr>
          </a:p>
        </p:txBody>
      </p:sp>
      <p:sp>
        <p:nvSpPr>
          <p:cNvPr id="1079303" name="Text Box 7"/>
          <p:cNvSpPr txBox="1">
            <a:spLocks noChangeArrowheads="1"/>
          </p:cNvSpPr>
          <p:nvPr/>
        </p:nvSpPr>
        <p:spPr bwMode="auto">
          <a:xfrm>
            <a:off x="317500" y="4000500"/>
            <a:ext cx="8534400" cy="825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99CC"/>
            </a:outerShdw>
          </a:effectLst>
        </p:spPr>
        <p:txBody>
          <a:bodyPr wrap="none"/>
          <a:lstStyle/>
          <a:p>
            <a:pPr eaLnBrk="1" hangingPunct="1">
              <a:lnSpc>
                <a:spcPct val="50000"/>
              </a:lnSpc>
            </a:pPr>
            <a:endParaRPr kumimoji="0" lang="th-TH" altLang="th-TH" sz="2800" b="1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</a:pPr>
            <a:r>
              <a:rPr kumimoji="0" lang="th-TH" altLang="th-TH" sz="20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                                                                       </a:t>
            </a:r>
            <a:r>
              <a:rPr kumimoji="0" lang="th-TH" altLang="th-TH" sz="2000" b="1">
                <a:solidFill>
                  <a:srgbClr val="FF0066"/>
                </a:solidFill>
                <a:latin typeface="Angsana New" pitchFamily="18" charset="-34"/>
                <a:cs typeface="JasmineUPC" pitchFamily="18" charset="-34"/>
              </a:rPr>
              <a:t>ผู้ประเมินอิสระ</a:t>
            </a:r>
            <a:r>
              <a:rPr kumimoji="0" lang="en-US" altLang="th-TH" sz="20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endParaRPr kumimoji="0" lang="th-TH" altLang="th-TH" sz="1800" b="1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</a:pPr>
            <a:endParaRPr kumimoji="0" lang="th-TH" altLang="th-TH" sz="1800" b="1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</a:pP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ผู้ตรวจสอบภายใน          - </a:t>
            </a:r>
            <a:r>
              <a:rPr kumimoji="0" lang="th-TH" altLang="th-TH" sz="1800" b="1" u="sng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ปส.</a:t>
            </a:r>
            <a:r>
              <a:rPr kumimoji="0" lang="th-TH" altLang="th-TH" sz="1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รายงานผลการสอบทานการประเมินการควบคุมภายในของผู้ตรวจสอบภายใน</a:t>
            </a:r>
          </a:p>
        </p:txBody>
      </p:sp>
      <p:sp>
        <p:nvSpPr>
          <p:cNvPr id="96266" name="Text Box 11"/>
          <p:cNvSpPr txBox="1">
            <a:spLocks noChangeArrowheads="1"/>
          </p:cNvSpPr>
          <p:nvPr/>
        </p:nvSpPr>
        <p:spPr bwMode="auto">
          <a:xfrm>
            <a:off x="914400" y="63501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th-TH" altLang="th-TH" sz="4000" b="1">
                <a:solidFill>
                  <a:srgbClr val="3333FF"/>
                </a:solidFill>
                <a:cs typeface="KodchiangUPC" pitchFamily="18" charset="-34"/>
              </a:rPr>
              <a:t>การประเมินผลการควบคุม </a:t>
            </a:r>
            <a:r>
              <a:rPr kumimoji="0" lang="en-US" altLang="th-TH" sz="4000" b="1">
                <a:solidFill>
                  <a:srgbClr val="3333FF"/>
                </a:solidFill>
                <a:cs typeface="KodchiangUPC" pitchFamily="18" charset="-34"/>
              </a:rPr>
              <a:t>: </a:t>
            </a:r>
            <a:r>
              <a:rPr kumimoji="0" lang="th-TH" altLang="th-TH" sz="3600" b="1">
                <a:solidFill>
                  <a:srgbClr val="3333FF"/>
                </a:solidFill>
                <a:cs typeface="KodchiangUPC" pitchFamily="18" charset="-34"/>
              </a:rPr>
              <a:t>การรายงาน - คตง.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7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7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7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1" grpId="0" animBg="1" autoUpdateAnimBg="0"/>
      <p:bldP spid="1079302" grpId="0" animBg="1" autoUpdateAnimBg="0"/>
      <p:bldP spid="107930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4D2A18-9960-40FC-8DD7-3CA50D1A7EE9}" type="slidenum">
              <a:rPr lang="en-US" altLang="th-TH"/>
              <a:pPr/>
              <a:t>20</a:t>
            </a:fld>
            <a:endParaRPr lang="th-TH" altLang="th-TH"/>
          </a:p>
        </p:txBody>
      </p:sp>
      <p:sp>
        <p:nvSpPr>
          <p:cNvPr id="1123330" name="Rectangle 2"/>
          <p:cNvSpPr>
            <a:spLocks noChangeArrowheads="1"/>
          </p:cNvSpPr>
          <p:nvPr/>
        </p:nvSpPr>
        <p:spPr bwMode="auto">
          <a:xfrm>
            <a:off x="1905000" y="571500"/>
            <a:ext cx="5715000" cy="762000"/>
          </a:xfrm>
          <a:prstGeom prst="rect">
            <a:avLst/>
          </a:prstGeom>
          <a:gradFill rotWithShape="0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0" lang="th-TH" b="1" dirty="0">
                <a:solidFill>
                  <a:srgbClr val="000000"/>
                </a:solidFill>
                <a:cs typeface="JasmineUPC" pitchFamily="18" charset="-34"/>
              </a:rPr>
              <a:t>รายงานผลการสอบทานการประเมินการควบคุมภายใน</a:t>
            </a:r>
          </a:p>
          <a:p>
            <a:pPr algn="ctr" eaLnBrk="1" hangingPunct="1">
              <a:defRPr/>
            </a:pPr>
            <a:r>
              <a:rPr kumimoji="0" lang="th-TH" b="1" dirty="0">
                <a:solidFill>
                  <a:srgbClr val="000000"/>
                </a:solidFill>
                <a:cs typeface="JasmineUPC" pitchFamily="18" charset="-34"/>
              </a:rPr>
              <a:t>ของผู้ตรวจสอบภายใน (</a:t>
            </a:r>
            <a:r>
              <a:rPr kumimoji="0" lang="th-TH" b="1" dirty="0" err="1">
                <a:solidFill>
                  <a:srgbClr val="000000"/>
                </a:solidFill>
                <a:cs typeface="JasmineUPC" pitchFamily="18" charset="-34"/>
              </a:rPr>
              <a:t>ปส</a:t>
            </a:r>
            <a:r>
              <a:rPr kumimoji="0" lang="th-TH" b="1" dirty="0">
                <a:solidFill>
                  <a:srgbClr val="000000"/>
                </a:solidFill>
                <a:cs typeface="JasmineUPC" pitchFamily="18" charset="-34"/>
              </a:rPr>
              <a:t>.)</a:t>
            </a:r>
          </a:p>
        </p:txBody>
      </p:sp>
      <p:sp>
        <p:nvSpPr>
          <p:cNvPr id="130052" name="Rectangle 3"/>
          <p:cNvSpPr>
            <a:spLocks noChangeArrowheads="1"/>
          </p:cNvSpPr>
          <p:nvPr/>
        </p:nvSpPr>
        <p:spPr bwMode="auto">
          <a:xfrm>
            <a:off x="0" y="1409700"/>
            <a:ext cx="876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thaiDist" eaLnBrk="1" hangingPunct="1">
              <a:tabLst>
                <a:tab pos="457200" algn="l"/>
                <a:tab pos="1143000" algn="l"/>
              </a:tabLst>
            </a:pP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เรียน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	(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หัวหน้าหน่วยรับตรวจ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/ 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ผู้บริหารสูงสุดของหน่วยรับตรวจ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)</a:t>
            </a:r>
            <a:endParaRPr lang="th-TH" altLang="th-TH" sz="2000" b="1" dirty="0">
              <a:solidFill>
                <a:srgbClr val="1C1C1C"/>
              </a:solidFill>
              <a:cs typeface="JasmineUPC" pitchFamily="18" charset="-34"/>
            </a:endParaRPr>
          </a:p>
          <a:p>
            <a:pPr lvl="1" algn="thaiDist" eaLnBrk="1" hangingPunct="1">
              <a:tabLst>
                <a:tab pos="457200" algn="l"/>
                <a:tab pos="1143000" algn="l"/>
              </a:tabLst>
            </a:pPr>
            <a:r>
              <a:rPr lang="th-TH" altLang="th-TH" sz="2000" b="1" dirty="0" smtClean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           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ข้าพเจ้าได้สอบทานการประเมินระบบการควบคุมภายในของ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lang="en-US" altLang="th-TH" sz="2000" b="1" u="sng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(</a:t>
            </a:r>
            <a:r>
              <a:rPr lang="th-TH" altLang="th-TH" sz="2000" b="1" u="sng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ชื่อหน่วยรับตรวจ</a:t>
            </a:r>
            <a:r>
              <a:rPr lang="en-US" altLang="th-TH" sz="2000" b="1" u="sng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)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สำหรับปี        สิ้นสุดวันที่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lang="en-US" altLang="th-TH" sz="2000" b="1" dirty="0" smtClean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.....</a:t>
            </a:r>
            <a:r>
              <a:rPr lang="th-TH" altLang="th-TH" sz="2000" b="1" dirty="0" smtClean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เดือน</a:t>
            </a:r>
            <a:r>
              <a:rPr lang="en-US" altLang="th-TH" sz="2000" b="1" dirty="0" smtClean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..................</a:t>
            </a:r>
            <a:r>
              <a:rPr lang="th-TH" altLang="th-TH" sz="2000" b="1" dirty="0" smtClean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พ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ศ</a:t>
            </a:r>
            <a:r>
              <a:rPr lang="en-US" altLang="th-TH" sz="2000" b="1" dirty="0" smtClean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.....</a:t>
            </a:r>
            <a:r>
              <a:rPr lang="th-TH" altLang="th-TH" sz="2000" b="1" dirty="0" smtClean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การ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สอบทานได้ปฏิบัติอย่างสมเหตุสมผลและระมัดระวัง           อย่างรอบคอบ ผลการสอบทานพบว่าการประเมินผลการควบคุมภายในเป็นไปตามวิธีการที่กำหนด 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ระบบการควบคุมภายในมีความเพียงพอและสามารถบรรลุวัตถุประสงค์ของการควบคุมภายใน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</a:t>
            </a:r>
            <a:endParaRPr lang="th-TH" altLang="th-TH" sz="2000" b="1" dirty="0">
              <a:solidFill>
                <a:srgbClr val="1C1C1C"/>
              </a:solidFill>
              <a:latin typeface="Angsana New" pitchFamily="18" charset="-34"/>
              <a:cs typeface="JasmineUPC" pitchFamily="18" charset="-34"/>
            </a:endParaRPr>
          </a:p>
          <a:p>
            <a:pPr lvl="1" algn="thaiDist" eaLnBrk="1" hangingPunct="1">
              <a:tabLst>
                <a:tab pos="457200" algn="l"/>
                <a:tab pos="1143000" algn="l"/>
              </a:tabLst>
            </a:pP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(อย่างไรก็ตาม มีข้อสังเกตที่มีนัยสำคัญดังนี้ </a:t>
            </a:r>
            <a:endParaRPr lang="en-US" altLang="th-TH" sz="1600" b="1" dirty="0">
              <a:solidFill>
                <a:srgbClr val="1C1C1C"/>
              </a:solidFill>
              <a:cs typeface="JasmineUPC" pitchFamily="18" charset="-34"/>
            </a:endParaRPr>
          </a:p>
          <a:p>
            <a:pPr indent="914400" algn="thaiDist">
              <a:tabLst>
                <a:tab pos="457200" algn="l"/>
                <a:tab pos="1143000" algn="l"/>
              </a:tabLst>
            </a:pP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.........................................................................................................................................................................................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          	</a:t>
            </a:r>
            <a:r>
              <a:rPr lang="en-US" altLang="th-TH" sz="2000" b="1" dirty="0" smtClean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...................................................................................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...........................................................................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..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..........</a:t>
            </a:r>
            <a:r>
              <a:rPr lang="en-US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</a:t>
            </a:r>
            <a:r>
              <a:rPr lang="th-TH" altLang="th-TH" sz="2000" b="1" dirty="0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.)</a:t>
            </a:r>
            <a:endParaRPr lang="en-US" altLang="th-TH" sz="2000" b="1" dirty="0">
              <a:solidFill>
                <a:srgbClr val="1C1C1C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0" lang="th-TH" altLang="th-TH" sz="2800" b="1">
                <a:solidFill>
                  <a:schemeClr val="tx2"/>
                </a:solidFill>
                <a:latin typeface="Angsana New" pitchFamily="18" charset="-34"/>
                <a:cs typeface="JasmineUPC" pitchFamily="18" charset="-34"/>
              </a:rPr>
              <a:t>ขั้นตอน </a:t>
            </a:r>
            <a:r>
              <a:rPr kumimoji="0" lang="th-TH" altLang="th-TH" sz="2800" b="1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พิจารณาความเพียงพอและเหมาะสมของการควบคุมภายใน</a:t>
            </a:r>
          </a:p>
        </p:txBody>
      </p:sp>
      <p:sp>
        <p:nvSpPr>
          <p:cNvPr id="130054" name="Rectangle 5"/>
          <p:cNvSpPr>
            <a:spLocks noChangeArrowheads="1"/>
          </p:cNvSpPr>
          <p:nvPr/>
        </p:nvSpPr>
        <p:spPr bwMode="auto">
          <a:xfrm>
            <a:off x="3962400" y="4000500"/>
            <a:ext cx="4343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altLang="th-TH" sz="2000" b="1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ชื่อผู้รายงาน.......................................................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th-TH" altLang="th-TH" sz="2000" b="1">
                <a:solidFill>
                  <a:srgbClr val="1C1C1C"/>
                </a:solidFill>
                <a:latin typeface="Angsana New" pitchFamily="18" charset="-34"/>
                <a:cs typeface="JasmineUPC" pitchFamily="18" charset="-34"/>
              </a:rPr>
              <a:t>             (ชื่อหัวหน้าหน่วยงานตรวจสอบภายใน)                      ตำแหน่ง..............................................................                                                                                           วันที่............เดือน...........................พ.ศ..............</a:t>
            </a:r>
            <a:endParaRPr lang="en-US" altLang="th-TH" sz="2000" b="1">
              <a:solidFill>
                <a:srgbClr val="1C1C1C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1123334" name="Text Box 6"/>
          <p:cNvSpPr txBox="1">
            <a:spLocks noChangeArrowheads="1"/>
          </p:cNvSpPr>
          <p:nvPr/>
        </p:nvSpPr>
        <p:spPr bwMode="auto">
          <a:xfrm>
            <a:off x="1905000" y="3467100"/>
            <a:ext cx="5257800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altLang="th-TH" sz="1800" b="1">
                <a:solidFill>
                  <a:srgbClr val="FF0000"/>
                </a:solidFill>
                <a:cs typeface="JasmineUPC" pitchFamily="18" charset="-34"/>
              </a:rPr>
              <a:t>จุดอ่อนที่มีนัยสำคัญ </a:t>
            </a:r>
            <a:r>
              <a:rPr lang="th-TH" altLang="th-TH" sz="1800" b="1">
                <a:solidFill>
                  <a:srgbClr val="3333FF"/>
                </a:solidFill>
                <a:cs typeface="JasmineUPC" pitchFamily="18" charset="-34"/>
              </a:rPr>
              <a:t>มาจากการสอบทานแบบ ปย. และ ปอ.</a:t>
            </a:r>
            <a:endParaRPr lang="th-TH" altLang="th-TH" sz="1800" b="1">
              <a:solidFill>
                <a:srgbClr val="3333FF"/>
              </a:solidFill>
              <a:latin typeface="Angsana New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022-1B3D-4E63-85EB-CCC4FC358DC3}" type="slidenum">
              <a:rPr lang="en-US" smtClean="0"/>
              <a:pPr/>
              <a:t>21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313744" y="2667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/>
              <a:t>สอบถามข้อมูลเกี่ยวกับกับการจัดทำรายงานการควบคุมภายใน</a:t>
            </a:r>
            <a:endParaRPr lang="th-TH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1717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น.อ.คมสัน  รัตนะ ผอ.กบช.สงป.สปช.ทร.                       โทร.</a:t>
            </a:r>
            <a:r>
              <a:rPr lang="en-US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54418</a:t>
            </a:r>
          </a:p>
          <a:p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น.อ.ชูชาติ  สกุลเปี่ยมเฉลา  รอง ผอ.กบช.สงป.สปช.ทร.    โทร.55135</a:t>
            </a:r>
            <a:endParaRPr lang="en-US" sz="32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น.ท.หญิง กฤษณา  หอมกลิ่น  หน.ควบคุมภายใน           โทร.58565</a:t>
            </a:r>
          </a:p>
          <a:p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ร.ต.อำนวย  ข่าขันมะลี  ประจำแผนกมาตรฐานการบัญชี  โทร.55416</a:t>
            </a:r>
            <a:endParaRPr lang="th-TH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5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0AA-6A7A-4373-BA56-E760CBF6B88C}" type="slidenum">
              <a:rPr lang="en-US" smtClean="0"/>
              <a:pPr/>
              <a:t>3</a:t>
            </a:fld>
            <a:endParaRPr lang="th-TH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90500"/>
            <a:ext cx="8686800" cy="503951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66FFFF"/>
            </a:outerShdw>
          </a:effectLst>
        </p:spPr>
        <p:txBody>
          <a:bodyPr wrap="none"/>
          <a:lstStyle/>
          <a:p>
            <a:pPr eaLnBrk="1" hangingPunct="1">
              <a:lnSpc>
                <a:spcPct val="50000"/>
              </a:lnSpc>
            </a:pPr>
            <a:r>
              <a:rPr kumimoji="0" lang="th-TH" altLang="th-TH" sz="36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          </a:t>
            </a:r>
          </a:p>
          <a:p>
            <a:pPr eaLnBrk="1" hangingPunct="1">
              <a:lnSpc>
                <a:spcPct val="50000"/>
              </a:lnSpc>
            </a:pPr>
            <a:r>
              <a:rPr kumimoji="0" lang="th-TH" altLang="th-TH" sz="3600" b="1" dirty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3600" b="1" dirty="0" smtClean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                           </a:t>
            </a:r>
            <a:r>
              <a:rPr kumimoji="0" lang="th-TH" altLang="th-TH" sz="4800" b="1" dirty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ส่วนงาน</a:t>
            </a:r>
            <a:r>
              <a:rPr kumimoji="0" lang="th-TH" altLang="th-TH" sz="4800" b="1" dirty="0" smtClean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ย่อย</a:t>
            </a:r>
            <a:endParaRPr kumimoji="0" lang="en-US" altLang="th-TH" sz="3600" b="1" dirty="0" smtClean="0">
              <a:solidFill>
                <a:srgbClr val="FF0066"/>
              </a:solidFill>
              <a:latin typeface="Angsana New" pitchFamily="18" charset="-34"/>
              <a:cs typeface="JasmineUPC" pitchFamily="18" charset="-34"/>
            </a:endParaRPr>
          </a:p>
          <a:p>
            <a:pPr algn="ctr" eaLnBrk="1" hangingPunct="1"/>
            <a:r>
              <a:rPr kumimoji="0" lang="en-US" altLang="th-TH" sz="3200" b="1" dirty="0" smtClean="0">
                <a:solidFill>
                  <a:srgbClr val="000066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3200" b="1" dirty="0" smtClean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(</a:t>
            </a:r>
            <a:r>
              <a:rPr kumimoji="0" lang="en-US" altLang="th-TH" sz="3200" b="1" dirty="0" smtClean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36 </a:t>
            </a:r>
            <a:r>
              <a:rPr kumimoji="0" lang="th-TH" altLang="th-TH" sz="3200" b="1" dirty="0" smtClean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นขต.ทร. และ </a:t>
            </a:r>
            <a:r>
              <a:rPr kumimoji="0" lang="en-US" altLang="th-TH" sz="3200" b="1" dirty="0" smtClean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2</a:t>
            </a:r>
            <a:r>
              <a:rPr kumimoji="0" lang="th-TH" altLang="th-TH" sz="3200" b="1" dirty="0" smtClean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 หน่วยเฉพาะกิจ)</a:t>
            </a:r>
            <a:r>
              <a:rPr kumimoji="0" lang="en-US" altLang="th-TH" sz="3200" b="1" dirty="0" smtClean="0">
                <a:solidFill>
                  <a:srgbClr val="006600"/>
                </a:solidFill>
                <a:latin typeface="Angsana New" pitchFamily="18" charset="-34"/>
                <a:cs typeface="JasmineUPC" pitchFamily="18" charset="-34"/>
              </a:rPr>
              <a:t> </a:t>
            </a:r>
          </a:p>
          <a:p>
            <a:pPr marL="571500" indent="-571500" eaLnBrk="1" hangingPunct="1">
              <a:buFontTx/>
              <a:buChar char="-"/>
            </a:pPr>
            <a:r>
              <a:rPr kumimoji="0" lang="th-TH" altLang="th-TH" sz="3200" b="1" dirty="0" smtClean="0">
                <a:solidFill>
                  <a:srgbClr val="000066"/>
                </a:solidFill>
                <a:latin typeface="Angsana New" pitchFamily="18" charset="-34"/>
                <a:cs typeface="JasmineUPC" pitchFamily="18" charset="-34"/>
              </a:rPr>
              <a:t>แบบสอบถามการควบคุมภายใน</a:t>
            </a:r>
          </a:p>
          <a:p>
            <a:pPr marL="571500" indent="-571500" eaLnBrk="1" hangingPunct="1">
              <a:buFontTx/>
              <a:buChar char="-"/>
            </a:pPr>
            <a:r>
              <a:rPr kumimoji="0" lang="th-TH" altLang="th-TH" sz="3200" b="1" dirty="0" smtClean="0">
                <a:solidFill>
                  <a:srgbClr val="000066"/>
                </a:solidFill>
                <a:latin typeface="Angsana New" pitchFamily="18" charset="-34"/>
                <a:cs typeface="JasmineUPC" pitchFamily="18" charset="-34"/>
              </a:rPr>
              <a:t>แบบประเมินองค์ประกอบของการควบคุมภายใน</a:t>
            </a:r>
          </a:p>
          <a:p>
            <a:pPr marL="571500" indent="-571500" eaLnBrk="1" hangingPunct="1">
              <a:buFontTx/>
              <a:buChar char="-"/>
            </a:pPr>
            <a:r>
              <a:rPr kumimoji="0" lang="th-TH" altLang="th-TH" sz="3200" b="1" dirty="0" smtClean="0">
                <a:solidFill>
                  <a:srgbClr val="000066"/>
                </a:solidFill>
                <a:latin typeface="Angsana New" pitchFamily="18" charset="-34"/>
                <a:cs typeface="JasmineUPC" pitchFamily="18" charset="-34"/>
              </a:rPr>
              <a:t>แบบประเมินการควบคุมภายใน (แบบ ปม.)</a:t>
            </a:r>
            <a:endParaRPr kumimoji="0" lang="th-TH" altLang="th-TH" sz="3200" b="1" dirty="0">
              <a:solidFill>
                <a:srgbClr val="000066"/>
              </a:solidFill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28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ปย</a:t>
            </a:r>
            <a:r>
              <a:rPr kumimoji="0" lang="en-US" altLang="th-TH" sz="28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. </a:t>
            </a:r>
            <a:r>
              <a:rPr kumimoji="0" lang="th-TH" altLang="th-TH" sz="28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1</a:t>
            </a: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</a:t>
            </a:r>
            <a:r>
              <a:rPr kumimoji="0"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รายงานผลการประเมินองค์ประกอบ</a:t>
            </a:r>
            <a:r>
              <a:rPr kumimoji="0"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ของการ</a:t>
            </a: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ควบคุมภายใน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28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ปย</a:t>
            </a:r>
            <a:r>
              <a:rPr kumimoji="0" lang="en-US" altLang="th-TH" sz="28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. </a:t>
            </a:r>
            <a:r>
              <a:rPr kumimoji="0" lang="th-TH" altLang="th-TH" sz="28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2</a:t>
            </a: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</a:t>
            </a:r>
            <a:r>
              <a:rPr kumimoji="0"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รายงาน</a:t>
            </a: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การประเมินผลและการ</a:t>
            </a:r>
            <a:r>
              <a:rPr kumimoji="0"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ปรับปรุงการ</a:t>
            </a: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ควบคุม</a:t>
            </a:r>
            <a:r>
              <a:rPr kumimoji="0"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ภายใน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-   รายงานผลการติดตามแผนการปรับปรุง (ปย.</a:t>
            </a:r>
            <a:r>
              <a:rPr kumimoji="0" lang="en-US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2</a:t>
            </a:r>
            <a:r>
              <a:rPr kumimoji="0"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งวดปีก่อน)</a:t>
            </a:r>
            <a:endParaRPr kumimoji="0" lang="th-TH" altLang="th-TH" sz="2800" b="1" dirty="0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kumimoji="0" lang="th-TH" altLang="th-TH" sz="2800" b="1" dirty="0">
              <a:solidFill>
                <a:srgbClr val="000000"/>
              </a:solidFill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3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0AA-6A7A-4373-BA56-E760CBF6B88C}" type="slidenum">
              <a:rPr lang="en-US" smtClean="0"/>
              <a:pPr/>
              <a:t>4</a:t>
            </a:fld>
            <a:endParaRPr lang="th-TH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647700"/>
            <a:ext cx="8458200" cy="441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33CC33"/>
            </a:outerShdw>
          </a:effectLst>
        </p:spPr>
        <p:txBody>
          <a:bodyPr wrap="none"/>
          <a:lstStyle/>
          <a:p>
            <a:pPr eaLnBrk="1" hangingPunct="1">
              <a:lnSpc>
                <a:spcPct val="50000"/>
              </a:lnSpc>
            </a:pPr>
            <a:endParaRPr kumimoji="0" lang="th-TH" altLang="th-TH" sz="5400" b="1" dirty="0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</a:pPr>
            <a:r>
              <a:rPr kumimoji="0" lang="th-TH" altLang="th-TH" sz="36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        </a:t>
            </a:r>
            <a:r>
              <a:rPr kumimoji="0" lang="th-TH" altLang="th-TH" sz="3600" b="1" dirty="0">
                <a:solidFill>
                  <a:srgbClr val="000066"/>
                </a:solidFill>
                <a:latin typeface="Angsana New" pitchFamily="18" charset="-34"/>
                <a:cs typeface="JasmineUPC" pitchFamily="18" charset="-34"/>
              </a:rPr>
              <a:t>หน่วยรับตรวจ </a:t>
            </a:r>
            <a:r>
              <a:rPr kumimoji="0" lang="th-TH" altLang="th-TH" sz="3600" b="1" dirty="0" smtClean="0">
                <a:solidFill>
                  <a:srgbClr val="000066"/>
                </a:solidFill>
                <a:latin typeface="Angsana New" pitchFamily="18" charset="-34"/>
                <a:cs typeface="JasmineUPC" pitchFamily="18" charset="-34"/>
              </a:rPr>
              <a:t>(ทร.)</a:t>
            </a:r>
            <a:r>
              <a:rPr kumimoji="0" lang="en-US" altLang="th-TH" sz="3600" b="1" dirty="0" smtClean="0">
                <a:solidFill>
                  <a:srgbClr val="000066"/>
                </a:solidFill>
                <a:latin typeface="Angsana New" pitchFamily="18" charset="-34"/>
                <a:cs typeface="JasmineUPC" pitchFamily="18" charset="-34"/>
              </a:rPr>
              <a:t>  </a:t>
            </a:r>
            <a:endParaRPr kumimoji="0" lang="th-TH" altLang="th-TH" sz="3600" b="1" dirty="0">
              <a:solidFill>
                <a:srgbClr val="000066"/>
              </a:solidFill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32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32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ปอ</a:t>
            </a:r>
            <a:r>
              <a:rPr kumimoji="0" lang="en-US" altLang="th-TH" sz="32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. 1</a:t>
            </a:r>
            <a:r>
              <a:rPr kumimoji="0" lang="th-TH" altLang="th-TH" sz="32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หนังสือรับรองการประเมินผล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th-TH" altLang="th-TH" sz="32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 การควบคุมภายใน</a:t>
            </a:r>
            <a:endParaRPr kumimoji="0" lang="th-TH" altLang="th-TH" sz="3200" b="1" dirty="0">
              <a:solidFill>
                <a:srgbClr val="000000"/>
              </a:solidFill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en-US" altLang="th-TH" sz="32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32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ปอ</a:t>
            </a:r>
            <a:r>
              <a:rPr kumimoji="0" lang="en-US" altLang="th-TH" sz="3200" b="1" u="sng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. 2</a:t>
            </a:r>
            <a:r>
              <a:rPr kumimoji="0" lang="th-TH" altLang="th-TH" sz="32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รายงานผลการประเมินองค์ประกอบของ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th-TH" altLang="th-TH" sz="32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                การควบคุมภายใน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32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3200" b="1" u="sng" dirty="0">
                <a:solidFill>
                  <a:srgbClr val="002060"/>
                </a:solidFill>
                <a:latin typeface="Angsana New" pitchFamily="18" charset="-34"/>
                <a:cs typeface="JasmineUPC" pitchFamily="18" charset="-34"/>
              </a:rPr>
              <a:t>ปอ</a:t>
            </a:r>
            <a:r>
              <a:rPr kumimoji="0" lang="en-US" altLang="th-TH" sz="3200" b="1" u="sng" dirty="0">
                <a:solidFill>
                  <a:srgbClr val="002060"/>
                </a:solidFill>
                <a:latin typeface="Angsana New" pitchFamily="18" charset="-34"/>
                <a:cs typeface="JasmineUPC" pitchFamily="18" charset="-34"/>
              </a:rPr>
              <a:t>. 3</a:t>
            </a:r>
            <a:r>
              <a:rPr kumimoji="0" lang="th-TH" altLang="th-TH" sz="3200" b="1" dirty="0">
                <a:solidFill>
                  <a:srgbClr val="002060"/>
                </a:solidFill>
                <a:latin typeface="Angsana New" pitchFamily="18" charset="-34"/>
                <a:cs typeface="JasmineUPC" pitchFamily="18" charset="-34"/>
              </a:rPr>
              <a:t>       รายงานแผนการปรับปรุงการควบคุม</a:t>
            </a:r>
            <a:r>
              <a:rPr kumimoji="0" lang="th-TH" altLang="th-TH" sz="3200" b="1" dirty="0" smtClean="0">
                <a:solidFill>
                  <a:srgbClr val="002060"/>
                </a:solidFill>
                <a:latin typeface="Angsana New" pitchFamily="18" charset="-34"/>
                <a:cs typeface="JasmineUPC" pitchFamily="18" charset="-34"/>
              </a:rPr>
              <a:t>ภายใน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32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32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แบบ ปส.  รายงานผลการสอบทานฯ (สตน.ทร. และ จร.ทร.)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kumimoji="0" lang="th-TH" altLang="th-TH" sz="32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32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รายงานการผลการติดตามแผนการปรับปรุง (ปอ.</a:t>
            </a:r>
            <a:r>
              <a:rPr kumimoji="0" lang="en-US" altLang="th-TH" sz="32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3</a:t>
            </a:r>
            <a:r>
              <a:rPr kumimoji="0" lang="th-TH" altLang="th-TH" sz="32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 งวดปีก่อน)</a:t>
            </a:r>
            <a:endParaRPr kumimoji="0" lang="th-TH" altLang="th-TH" sz="3200" b="1" dirty="0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kumimoji="0" lang="th-TH" altLang="th-TH" sz="3200" b="1" dirty="0">
              <a:solidFill>
                <a:srgbClr val="000000"/>
              </a:solidFill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9646B-FA87-44A2-88DA-57F63F217312}" type="slidenum">
              <a:rPr lang="en-US" altLang="th-TH"/>
              <a:pPr/>
              <a:t>5</a:t>
            </a:fld>
            <a:endParaRPr lang="th-TH" altLang="th-TH"/>
          </a:p>
        </p:txBody>
      </p:sp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0" lang="th-TH" altLang="th-TH" sz="2800" b="1" dirty="0">
                <a:solidFill>
                  <a:schemeClr val="tx2"/>
                </a:solidFill>
                <a:latin typeface="Angsana New" pitchFamily="18" charset="-34"/>
                <a:cs typeface="JasmineUPC" pitchFamily="18" charset="-34"/>
              </a:rPr>
              <a:t> </a:t>
            </a:r>
            <a:r>
              <a:rPr kumimoji="0" lang="th-TH" altLang="th-TH" sz="2800" b="1" dirty="0" smtClean="0">
                <a:solidFill>
                  <a:schemeClr val="tx2"/>
                </a:solidFill>
                <a:latin typeface="Angsana New" pitchFamily="18" charset="-34"/>
                <a:cs typeface="JasmineUPC" pitchFamily="18" charset="-34"/>
              </a:rPr>
              <a:t>           </a:t>
            </a:r>
            <a:r>
              <a:rPr kumimoji="0"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ประเมิน</a:t>
            </a: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แต่ละองค์ประกอบของมาตรฐานการควบคุมภายใน</a:t>
            </a:r>
          </a:p>
        </p:txBody>
      </p:sp>
      <p:grpSp>
        <p:nvGrpSpPr>
          <p:cNvPr id="114692" name="Group 3"/>
          <p:cNvGrpSpPr>
            <a:grpSpLocks/>
          </p:cNvGrpSpPr>
          <p:nvPr/>
        </p:nvGrpSpPr>
        <p:grpSpPr bwMode="auto">
          <a:xfrm>
            <a:off x="1752600" y="4076700"/>
            <a:ext cx="5715000" cy="1460500"/>
            <a:chOff x="576" y="1392"/>
            <a:chExt cx="4656" cy="2016"/>
          </a:xfrm>
        </p:grpSpPr>
        <p:sp>
          <p:nvSpPr>
            <p:cNvPr id="114719" name="Rectangle 4"/>
            <p:cNvSpPr>
              <a:spLocks noChangeArrowheads="1"/>
            </p:cNvSpPr>
            <p:nvPr/>
          </p:nvSpPr>
          <p:spPr bwMode="auto">
            <a:xfrm>
              <a:off x="576" y="1776"/>
              <a:ext cx="2400" cy="16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533400" indent="-533400" eaLnBrk="1" hangingPunct="1"/>
              <a:r>
                <a:rPr kumimoji="0" lang="th-TH" altLang="th-TH" sz="1600" b="1" dirty="0">
                  <a:solidFill>
                    <a:srgbClr val="000000"/>
                  </a:solidFill>
                  <a:latin typeface="Angsana New" pitchFamily="18" charset="-34"/>
                  <a:cs typeface="JasmineUPC" pitchFamily="18" charset="-34"/>
                </a:rPr>
                <a:t> </a:t>
              </a:r>
              <a:r>
                <a:rPr kumimoji="0" lang="th-TH" altLang="th-TH" sz="1600" b="1" dirty="0" smtClean="0">
                  <a:solidFill>
                    <a:srgbClr val="000000"/>
                  </a:solidFill>
                  <a:latin typeface="Angsana New" pitchFamily="18" charset="-34"/>
                  <a:cs typeface="JasmineUPC" pitchFamily="18" charset="-34"/>
                </a:rPr>
                <a:t>1</a:t>
              </a:r>
              <a:r>
                <a:rPr kumimoji="0" lang="th-TH" altLang="th-TH" sz="1600" b="1" dirty="0">
                  <a:solidFill>
                    <a:srgbClr val="000000"/>
                  </a:solidFill>
                  <a:latin typeface="Angsana New" pitchFamily="18" charset="-34"/>
                  <a:cs typeface="JasmineUPC" pitchFamily="18" charset="-34"/>
                </a:rPr>
                <a:t>. สภาพแวดล้อมของการควบคุม</a:t>
              </a:r>
            </a:p>
            <a:p>
              <a:pPr marL="533400" indent="-533400" eaLnBrk="1" hangingPunct="1"/>
              <a:r>
                <a:rPr kumimoji="0" lang="th-TH" altLang="th-TH" sz="1600" b="1" dirty="0">
                  <a:solidFill>
                    <a:srgbClr val="000000"/>
                  </a:solidFill>
                  <a:latin typeface="Angsana New" pitchFamily="18" charset="-34"/>
                  <a:cs typeface="JasmineUPC" pitchFamily="18" charset="-34"/>
                </a:rPr>
                <a:t> 2. การประเมินความเสี่ยง</a:t>
              </a:r>
            </a:p>
            <a:p>
              <a:pPr marL="533400" indent="-533400" eaLnBrk="1" hangingPunct="1"/>
              <a:r>
                <a:rPr kumimoji="0" lang="th-TH" altLang="th-TH" sz="1600" b="1" dirty="0">
                  <a:solidFill>
                    <a:srgbClr val="000000"/>
                  </a:solidFill>
                  <a:latin typeface="Angsana New" pitchFamily="18" charset="-34"/>
                  <a:cs typeface="JasmineUPC" pitchFamily="18" charset="-34"/>
                </a:rPr>
                <a:t> 3. กิจการรมการควบคุม</a:t>
              </a:r>
            </a:p>
            <a:p>
              <a:pPr marL="533400" indent="-533400" eaLnBrk="1" hangingPunct="1"/>
              <a:r>
                <a:rPr kumimoji="0" lang="th-TH" altLang="th-TH" sz="1600" b="1" dirty="0">
                  <a:solidFill>
                    <a:srgbClr val="000000"/>
                  </a:solidFill>
                  <a:latin typeface="Angsana New" pitchFamily="18" charset="-34"/>
                  <a:cs typeface="JasmineUPC" pitchFamily="18" charset="-34"/>
                </a:rPr>
                <a:t> 4. สารสนเทศและการสื่อสาร</a:t>
              </a:r>
            </a:p>
            <a:p>
              <a:pPr marL="533400" indent="-533400" eaLnBrk="1" hangingPunct="1"/>
              <a:r>
                <a:rPr kumimoji="0" lang="th-TH" altLang="th-TH" sz="1600" b="1" dirty="0">
                  <a:solidFill>
                    <a:srgbClr val="000000"/>
                  </a:solidFill>
                  <a:latin typeface="Angsana New" pitchFamily="18" charset="-34"/>
                  <a:cs typeface="JasmineUPC" pitchFamily="18" charset="-34"/>
                </a:rPr>
                <a:t> 5. การติดตามประเมินผล</a:t>
              </a:r>
            </a:p>
          </p:txBody>
        </p:sp>
        <p:sp>
          <p:nvSpPr>
            <p:cNvPr id="114720" name="Rectangle 5"/>
            <p:cNvSpPr>
              <a:spLocks noChangeArrowheads="1"/>
            </p:cNvSpPr>
            <p:nvPr/>
          </p:nvSpPr>
          <p:spPr bwMode="auto">
            <a:xfrm>
              <a:off x="2976" y="1776"/>
              <a:ext cx="2256" cy="16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h-TH" altLang="th-TH"/>
            </a:p>
          </p:txBody>
        </p:sp>
        <p:sp>
          <p:nvSpPr>
            <p:cNvPr id="114721" name="Rectangle 6"/>
            <p:cNvSpPr>
              <a:spLocks noChangeArrowheads="1"/>
            </p:cNvSpPr>
            <p:nvPr/>
          </p:nvSpPr>
          <p:spPr bwMode="auto">
            <a:xfrm>
              <a:off x="576" y="1392"/>
              <a:ext cx="240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0" lang="th-TH" altLang="th-TH" sz="1800" b="1">
                  <a:solidFill>
                    <a:srgbClr val="000000"/>
                  </a:solidFill>
                  <a:cs typeface="JasmineUPC" pitchFamily="18" charset="-34"/>
                </a:rPr>
                <a:t>องค์ประกอบการควบคุมภายใน</a:t>
              </a:r>
            </a:p>
          </p:txBody>
        </p:sp>
        <p:sp>
          <p:nvSpPr>
            <p:cNvPr id="114722" name="Rectangle 7"/>
            <p:cNvSpPr>
              <a:spLocks noChangeArrowheads="1"/>
            </p:cNvSpPr>
            <p:nvPr/>
          </p:nvSpPr>
          <p:spPr bwMode="auto">
            <a:xfrm>
              <a:off x="2976" y="1392"/>
              <a:ext cx="225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0" lang="th-TH" altLang="th-TH" sz="1800" b="1">
                  <a:solidFill>
                    <a:srgbClr val="000000"/>
                  </a:solidFill>
                  <a:cs typeface="JasmineUPC" pitchFamily="18" charset="-34"/>
                </a:rPr>
                <a:t>ผลการประเมิน/ข้อสรุป</a:t>
              </a:r>
            </a:p>
          </p:txBody>
        </p:sp>
      </p:grpSp>
      <p:sp>
        <p:nvSpPr>
          <p:cNvPr id="114693" name="Text Box 8"/>
          <p:cNvSpPr txBox="1">
            <a:spLocks noChangeArrowheads="1"/>
          </p:cNvSpPr>
          <p:nvPr/>
        </p:nvSpPr>
        <p:spPr bwMode="auto">
          <a:xfrm>
            <a:off x="6858000" y="3810001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b="1">
                <a:solidFill>
                  <a:srgbClr val="0000CC"/>
                </a:solidFill>
                <a:cs typeface="JasmineUPC" pitchFamily="18" charset="-34"/>
              </a:rPr>
              <a:t>ปย. </a:t>
            </a:r>
            <a:r>
              <a:rPr lang="th-TH" altLang="th-TH" sz="1400" b="1">
                <a:solidFill>
                  <a:srgbClr val="0000CC"/>
                </a:solidFill>
                <a:latin typeface="Comic Sans MS" pitchFamily="66" charset="0"/>
                <a:cs typeface="JasmineUPC" pitchFamily="18" charset="-34"/>
              </a:rPr>
              <a:t>1</a:t>
            </a:r>
          </a:p>
        </p:txBody>
      </p:sp>
      <p:graphicFrame>
        <p:nvGraphicFramePr>
          <p:cNvPr id="1090569" name="Group 9"/>
          <p:cNvGraphicFramePr>
            <a:graphicFrameLocks noGrp="1"/>
          </p:cNvGraphicFramePr>
          <p:nvPr/>
        </p:nvGraphicFramePr>
        <p:xfrm>
          <a:off x="1752600" y="825501"/>
          <a:ext cx="5715000" cy="2995769"/>
        </p:xfrm>
        <a:graphic>
          <a:graphicData uri="http://schemas.openxmlformats.org/drawingml/2006/table">
            <a:tbl>
              <a:tblPr/>
              <a:tblGrid>
                <a:gridCol w="2971800"/>
                <a:gridCol w="2743200"/>
              </a:tblGrid>
              <a:tr h="46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จุดที่ควรประเมิน</a:t>
                      </a:r>
                    </a:p>
                  </a:txBody>
                  <a:tcPr marT="38109" marB="381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ความเห็น/คำอธิบาย</a:t>
                      </a:r>
                    </a:p>
                  </a:txBody>
                  <a:tcPr marT="38109" marB="381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1. สภาพแวดล้อมของการควบคุม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1.1 .......................................................</a:t>
                      </a:r>
                    </a:p>
                  </a:txBody>
                  <a:tcPr marT="38109" marB="381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109" marB="381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2. การประเมินความเสี่ยง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2.1 ......................................................</a:t>
                      </a:r>
                    </a:p>
                  </a:txBody>
                  <a:tcPr marT="38109" marB="381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109" marB="381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3. กิจกรรมการควบคุม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3.1 ......................................................</a:t>
                      </a:r>
                    </a:p>
                  </a:txBody>
                  <a:tcPr marT="38109" marB="381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109" marB="381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4. สารสนเทศและการสื่อสาร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4.1 ......................................................</a:t>
                      </a:r>
                    </a:p>
                  </a:txBody>
                  <a:tcPr marT="38109" marB="381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109" marB="381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5. การติดตามประเมินผล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5.1 ......................................................</a:t>
                      </a:r>
                    </a:p>
                  </a:txBody>
                  <a:tcPr marT="38109" marB="381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109" marB="381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14717" name="AutoShape 32"/>
          <p:cNvSpPr>
            <a:spLocks noChangeArrowheads="1"/>
          </p:cNvSpPr>
          <p:nvPr/>
        </p:nvSpPr>
        <p:spPr bwMode="auto">
          <a:xfrm>
            <a:off x="1981200" y="571500"/>
            <a:ext cx="5257800" cy="317500"/>
          </a:xfrm>
          <a:prstGeom prst="downArrowCallout">
            <a:avLst>
              <a:gd name="adj1" fmla="val 345000"/>
              <a:gd name="adj2" fmla="val 345000"/>
              <a:gd name="adj3" fmla="val 16667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0" lang="th-TH" altLang="th-TH" b="1">
                <a:solidFill>
                  <a:srgbClr val="000000"/>
                </a:solidFill>
                <a:cs typeface="JasmineUPC" pitchFamily="18" charset="-34"/>
              </a:rPr>
              <a:t>แบบประเมินองค์ประกอบการควบคุมภายใน</a:t>
            </a:r>
            <a:endParaRPr kumimoji="0" lang="th-TH" altLang="th-TH" b="1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114718" name="AutoShape 33"/>
          <p:cNvSpPr>
            <a:spLocks noChangeArrowheads="1"/>
          </p:cNvSpPr>
          <p:nvPr/>
        </p:nvSpPr>
        <p:spPr bwMode="auto">
          <a:xfrm>
            <a:off x="3581400" y="3771900"/>
            <a:ext cx="2362200" cy="25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1800" b="1">
                <a:solidFill>
                  <a:schemeClr val="bg1"/>
                </a:solidFill>
                <a:cs typeface="JasmineUPC" pitchFamily="18" charset="-34"/>
              </a:rPr>
              <a:t>สรุปผล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00A541-026A-4F49-B3A4-BB0B9C036E4C}" type="slidenum">
              <a:rPr lang="en-US" altLang="th-TH"/>
              <a:pPr/>
              <a:t>6</a:t>
            </a:fld>
            <a:endParaRPr lang="th-TH" altLang="th-TH"/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0"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การ</a:t>
            </a:r>
            <a:r>
              <a:rPr kumimoji="0" lang="th-TH" altLang="th-TH" sz="2800" b="1" dirty="0">
                <a:solidFill>
                  <a:srgbClr val="000000"/>
                </a:solidFill>
                <a:latin typeface="Angsana New" pitchFamily="18" charset="-34"/>
                <a:cs typeface="JasmineUPC" pitchFamily="18" charset="-34"/>
              </a:rPr>
              <a:t>ประเมินผลการควบคุมภายในภาพรวมองค์กร</a:t>
            </a:r>
          </a:p>
        </p:txBody>
      </p:sp>
      <p:grpSp>
        <p:nvGrpSpPr>
          <p:cNvPr id="126980" name="Group 3"/>
          <p:cNvGrpSpPr>
            <a:grpSpLocks/>
          </p:cNvGrpSpPr>
          <p:nvPr/>
        </p:nvGrpSpPr>
        <p:grpSpPr bwMode="auto">
          <a:xfrm>
            <a:off x="2057400" y="3467100"/>
            <a:ext cx="4648200" cy="1993405"/>
            <a:chOff x="3072" y="2521"/>
            <a:chExt cx="2544" cy="1031"/>
          </a:xfrm>
        </p:grpSpPr>
        <p:grpSp>
          <p:nvGrpSpPr>
            <p:cNvPr id="127030" name="Group 4"/>
            <p:cNvGrpSpPr>
              <a:grpSpLocks/>
            </p:cNvGrpSpPr>
            <p:nvPr/>
          </p:nvGrpSpPr>
          <p:grpSpPr bwMode="auto">
            <a:xfrm>
              <a:off x="3072" y="2521"/>
              <a:ext cx="2544" cy="1031"/>
              <a:chOff x="3120" y="576"/>
              <a:chExt cx="2544" cy="1344"/>
            </a:xfrm>
          </p:grpSpPr>
          <p:sp>
            <p:nvSpPr>
              <p:cNvPr id="127032" name="Rectangle 5"/>
              <p:cNvSpPr>
                <a:spLocks noChangeArrowheads="1"/>
              </p:cNvSpPr>
              <p:nvPr/>
            </p:nvSpPr>
            <p:spPr bwMode="auto">
              <a:xfrm>
                <a:off x="3120" y="832"/>
                <a:ext cx="1435" cy="1088"/>
              </a:xfrm>
              <a:prstGeom prst="rect">
                <a:avLst/>
              </a:prstGeom>
              <a:solidFill>
                <a:srgbClr val="3333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533400" indent="-533400" eaLnBrk="1" hangingPunct="1"/>
                <a:r>
                  <a:rPr kumimoji="0" lang="th-TH" altLang="th-TH" sz="1600" b="1">
                    <a:solidFill>
                      <a:schemeClr val="bg1"/>
                    </a:solidFill>
                    <a:latin typeface="Angsana New" pitchFamily="18" charset="-34"/>
                    <a:cs typeface="JasmineUPC" pitchFamily="18" charset="-34"/>
                  </a:rPr>
                  <a:t> </a:t>
                </a:r>
                <a:r>
                  <a:rPr kumimoji="0" lang="th-TH" altLang="th-TH" sz="1800" b="1">
                    <a:solidFill>
                      <a:schemeClr val="bg1"/>
                    </a:solidFill>
                    <a:latin typeface="Angsana New" pitchFamily="18" charset="-34"/>
                    <a:cs typeface="JasmineUPC" pitchFamily="18" charset="-34"/>
                  </a:rPr>
                  <a:t>1. สภาพแวดล้อมของการควบคุม</a:t>
                </a:r>
              </a:p>
              <a:p>
                <a:pPr marL="533400" indent="-533400" eaLnBrk="1" hangingPunct="1"/>
                <a:r>
                  <a:rPr kumimoji="0" lang="th-TH" altLang="th-TH" sz="1800" b="1">
                    <a:solidFill>
                      <a:schemeClr val="bg1"/>
                    </a:solidFill>
                    <a:latin typeface="Angsana New" pitchFamily="18" charset="-34"/>
                    <a:cs typeface="JasmineUPC" pitchFamily="18" charset="-34"/>
                  </a:rPr>
                  <a:t> 2. การประเมินความเสี่ยง</a:t>
                </a:r>
              </a:p>
              <a:p>
                <a:pPr marL="533400" indent="-533400" eaLnBrk="1" hangingPunct="1"/>
                <a:r>
                  <a:rPr kumimoji="0" lang="th-TH" altLang="th-TH" sz="1800" b="1">
                    <a:solidFill>
                      <a:schemeClr val="bg1"/>
                    </a:solidFill>
                    <a:latin typeface="Angsana New" pitchFamily="18" charset="-34"/>
                    <a:cs typeface="JasmineUPC" pitchFamily="18" charset="-34"/>
                  </a:rPr>
                  <a:t> 3. กิจการรมการควบคุม</a:t>
                </a:r>
              </a:p>
              <a:p>
                <a:pPr marL="533400" indent="-533400" eaLnBrk="1" hangingPunct="1"/>
                <a:r>
                  <a:rPr kumimoji="0" lang="th-TH" altLang="th-TH" sz="1800" b="1">
                    <a:solidFill>
                      <a:schemeClr val="bg1"/>
                    </a:solidFill>
                    <a:latin typeface="Angsana New" pitchFamily="18" charset="-34"/>
                    <a:cs typeface="JasmineUPC" pitchFamily="18" charset="-34"/>
                  </a:rPr>
                  <a:t> 4. สารสนเทศและการสื่อสาร</a:t>
                </a:r>
              </a:p>
              <a:p>
                <a:pPr marL="533400" indent="-533400" eaLnBrk="1" hangingPunct="1"/>
                <a:r>
                  <a:rPr kumimoji="0" lang="th-TH" altLang="th-TH" sz="1800" b="1">
                    <a:solidFill>
                      <a:schemeClr val="bg1"/>
                    </a:solidFill>
                    <a:latin typeface="Angsana New" pitchFamily="18" charset="-34"/>
                    <a:cs typeface="JasmineUPC" pitchFamily="18" charset="-34"/>
                  </a:rPr>
                  <a:t> 5. การติดตามประเมินผล</a:t>
                </a:r>
              </a:p>
            </p:txBody>
          </p:sp>
          <p:sp>
            <p:nvSpPr>
              <p:cNvPr id="127033" name="Rectangle 6"/>
              <p:cNvSpPr>
                <a:spLocks noChangeArrowheads="1"/>
              </p:cNvSpPr>
              <p:nvPr/>
            </p:nvSpPr>
            <p:spPr bwMode="auto">
              <a:xfrm>
                <a:off x="4555" y="832"/>
                <a:ext cx="1109" cy="1088"/>
              </a:xfrm>
              <a:prstGeom prst="rect">
                <a:avLst/>
              </a:prstGeom>
              <a:solidFill>
                <a:srgbClr val="3333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h-TH" altLang="th-TH"/>
              </a:p>
            </p:txBody>
          </p:sp>
          <p:sp>
            <p:nvSpPr>
              <p:cNvPr id="127034" name="Rectangle 7"/>
              <p:cNvSpPr>
                <a:spLocks noChangeArrowheads="1"/>
              </p:cNvSpPr>
              <p:nvPr/>
            </p:nvSpPr>
            <p:spPr bwMode="auto">
              <a:xfrm>
                <a:off x="3120" y="576"/>
                <a:ext cx="1435" cy="256"/>
              </a:xfrm>
              <a:prstGeom prst="rect">
                <a:avLst/>
              </a:prstGeom>
              <a:solidFill>
                <a:srgbClr val="3333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kumimoji="0" lang="th-TH" altLang="th-TH" sz="1800" b="1">
                    <a:solidFill>
                      <a:schemeClr val="bg1"/>
                    </a:solidFill>
                    <a:cs typeface="JasmineUPC" pitchFamily="18" charset="-34"/>
                  </a:rPr>
                  <a:t>องค์ประกอบการควบคุมภายใน</a:t>
                </a:r>
              </a:p>
            </p:txBody>
          </p:sp>
          <p:sp>
            <p:nvSpPr>
              <p:cNvPr id="127035" name="Rectangle 8"/>
              <p:cNvSpPr>
                <a:spLocks noChangeArrowheads="1"/>
              </p:cNvSpPr>
              <p:nvPr/>
            </p:nvSpPr>
            <p:spPr bwMode="auto">
              <a:xfrm>
                <a:off x="4555" y="576"/>
                <a:ext cx="1109" cy="256"/>
              </a:xfrm>
              <a:prstGeom prst="rect">
                <a:avLst/>
              </a:prstGeom>
              <a:solidFill>
                <a:srgbClr val="3333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kumimoji="0" lang="th-TH" altLang="th-TH" sz="1800" b="1">
                    <a:solidFill>
                      <a:schemeClr val="bg1"/>
                    </a:solidFill>
                    <a:cs typeface="JasmineUPC" pitchFamily="18" charset="-34"/>
                  </a:rPr>
                  <a:t>ผลการประเมิน/ข้อสรุป</a:t>
                </a:r>
              </a:p>
            </p:txBody>
          </p:sp>
        </p:grpSp>
        <p:sp>
          <p:nvSpPr>
            <p:cNvPr id="127031" name="Rectangle 9"/>
            <p:cNvSpPr>
              <a:spLocks noChangeArrowheads="1"/>
            </p:cNvSpPr>
            <p:nvPr/>
          </p:nvSpPr>
          <p:spPr bwMode="auto">
            <a:xfrm>
              <a:off x="3072" y="2521"/>
              <a:ext cx="2544" cy="103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h-TH" altLang="th-TH"/>
            </a:p>
          </p:txBody>
        </p:sp>
      </p:grpSp>
      <p:sp>
        <p:nvSpPr>
          <p:cNvPr id="126981" name="Text Box 10"/>
          <p:cNvSpPr txBox="1">
            <a:spLocks noChangeArrowheads="1"/>
          </p:cNvSpPr>
          <p:nvPr/>
        </p:nvSpPr>
        <p:spPr bwMode="auto">
          <a:xfrm>
            <a:off x="5850577" y="304304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th-TH" altLang="th-TH" b="1" dirty="0">
                <a:solidFill>
                  <a:srgbClr val="0000CC"/>
                </a:solidFill>
                <a:cs typeface="JasmineUPC" pitchFamily="18" charset="-34"/>
              </a:rPr>
              <a:t>ปอ.</a:t>
            </a:r>
            <a:r>
              <a:rPr lang="th-TH" altLang="th-TH" sz="1400" b="1" dirty="0">
                <a:solidFill>
                  <a:srgbClr val="0000CC"/>
                </a:solidFill>
                <a:latin typeface="Comic Sans MS" pitchFamily="66" charset="0"/>
                <a:cs typeface="JasmineUPC" pitchFamily="18" charset="-34"/>
              </a:rPr>
              <a:t>2</a:t>
            </a:r>
          </a:p>
        </p:txBody>
      </p:sp>
      <p:sp>
        <p:nvSpPr>
          <p:cNvPr id="126982" name="AutoShape 11"/>
          <p:cNvSpPr>
            <a:spLocks noChangeArrowheads="1"/>
          </p:cNvSpPr>
          <p:nvPr/>
        </p:nvSpPr>
        <p:spPr bwMode="auto">
          <a:xfrm>
            <a:off x="3429000" y="3111500"/>
            <a:ext cx="2362200" cy="317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1600" b="1">
                <a:solidFill>
                  <a:schemeClr val="bg1"/>
                </a:solidFill>
                <a:cs typeface="JasmineUPC" pitchFamily="18" charset="-34"/>
              </a:rPr>
              <a:t>ภาพรวมองค์กร</a:t>
            </a:r>
          </a:p>
        </p:txBody>
      </p:sp>
      <p:graphicFrame>
        <p:nvGraphicFramePr>
          <p:cNvPr id="110900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3226172"/>
              </p:ext>
            </p:extLst>
          </p:nvPr>
        </p:nvGraphicFramePr>
        <p:xfrm>
          <a:off x="5029200" y="1016000"/>
          <a:ext cx="3505200" cy="2047638"/>
        </p:xfrm>
        <a:graphic>
          <a:graphicData uri="http://schemas.openxmlformats.org/drawingml/2006/table">
            <a:tbl>
              <a:tblPr/>
              <a:tblGrid>
                <a:gridCol w="1822450"/>
                <a:gridCol w="1682750"/>
              </a:tblGrid>
              <a:tr h="219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จุดที่ควรประเมิน</a:t>
                      </a:r>
                    </a:p>
                  </a:txBody>
                  <a:tcPr marT="38084" marB="380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ความเห็น/คำอธิบาย</a:t>
                      </a:r>
                    </a:p>
                  </a:txBody>
                  <a:tcPr marT="38084" marB="380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1. สภาพแวดล้อมของการควบคุม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1.1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.......................................................</a:t>
                      </a:r>
                      <a:endParaRPr kumimoji="0" lang="th-TH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084" marB="380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084" marB="380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2. การประเมินความเสี่ยง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2.1 ......................................................</a:t>
                      </a:r>
                    </a:p>
                  </a:txBody>
                  <a:tcPr marT="38084" marB="380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084" marB="380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3. กิจกรรมการควบคุม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3.1 ......................................................</a:t>
                      </a:r>
                    </a:p>
                  </a:txBody>
                  <a:tcPr marT="38084" marB="380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084" marB="380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4. สารสนเทศและการสื่อสาร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4.1 ......................................................</a:t>
                      </a:r>
                    </a:p>
                  </a:txBody>
                  <a:tcPr marT="38084" marB="380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084" marB="380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5. การติดตามประเมินผล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JasmineUPC" pitchFamily="18" charset="-34"/>
                        </a:rPr>
                        <a:t>    5.1 ......................................................</a:t>
                      </a:r>
                    </a:p>
                  </a:txBody>
                  <a:tcPr marT="38084" marB="380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JasmineUPC" pitchFamily="18" charset="-34"/>
                      </a:endParaRPr>
                    </a:p>
                  </a:txBody>
                  <a:tcPr marT="38084" marB="380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7006" name="AutoShape 35"/>
          <p:cNvSpPr>
            <a:spLocks noChangeArrowheads="1"/>
          </p:cNvSpPr>
          <p:nvPr/>
        </p:nvSpPr>
        <p:spPr bwMode="auto">
          <a:xfrm>
            <a:off x="5029200" y="762000"/>
            <a:ext cx="3505200" cy="317500"/>
          </a:xfrm>
          <a:prstGeom prst="downArrowCallout">
            <a:avLst>
              <a:gd name="adj1" fmla="val 230000"/>
              <a:gd name="adj2" fmla="val 230000"/>
              <a:gd name="adj3" fmla="val 16667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0" lang="th-TH" altLang="th-TH" sz="1800" b="1">
                <a:solidFill>
                  <a:srgbClr val="000000"/>
                </a:solidFill>
                <a:cs typeface="JasmineUPC" pitchFamily="18" charset="-34"/>
              </a:rPr>
              <a:t>แบบประเมินองค์ประกอบการควบคุมภายใน</a:t>
            </a:r>
            <a:endParaRPr kumimoji="0" lang="th-TH" altLang="th-TH" sz="1800" b="1">
              <a:solidFill>
                <a:srgbClr val="000000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127007" name="Text Box 36"/>
          <p:cNvSpPr txBox="1">
            <a:spLocks noChangeArrowheads="1"/>
          </p:cNvSpPr>
          <p:nvPr/>
        </p:nvSpPr>
        <p:spPr bwMode="auto">
          <a:xfrm>
            <a:off x="3581400" y="69850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th-TH" altLang="th-TH" b="1">
                <a:solidFill>
                  <a:srgbClr val="0000CC"/>
                </a:solidFill>
                <a:cs typeface="JasmineUPC" pitchFamily="18" charset="-34"/>
              </a:rPr>
              <a:t>ปย.</a:t>
            </a:r>
            <a:r>
              <a:rPr lang="th-TH" altLang="th-TH" sz="1400" b="1">
                <a:solidFill>
                  <a:srgbClr val="0000CC"/>
                </a:solidFill>
                <a:latin typeface="Comic Sans MS" pitchFamily="66" charset="0"/>
                <a:cs typeface="JasmineUPC" pitchFamily="18" charset="-34"/>
              </a:rPr>
              <a:t>1</a:t>
            </a:r>
          </a:p>
        </p:txBody>
      </p:sp>
      <p:grpSp>
        <p:nvGrpSpPr>
          <p:cNvPr id="127008" name="Group 37"/>
          <p:cNvGrpSpPr>
            <a:grpSpLocks/>
          </p:cNvGrpSpPr>
          <p:nvPr/>
        </p:nvGrpSpPr>
        <p:grpSpPr bwMode="auto">
          <a:xfrm>
            <a:off x="609600" y="1016000"/>
            <a:ext cx="4114800" cy="1651000"/>
            <a:chOff x="1392" y="864"/>
            <a:chExt cx="2592" cy="1248"/>
          </a:xfrm>
        </p:grpSpPr>
        <p:grpSp>
          <p:nvGrpSpPr>
            <p:cNvPr id="127009" name="Group 38"/>
            <p:cNvGrpSpPr>
              <a:grpSpLocks/>
            </p:cNvGrpSpPr>
            <p:nvPr/>
          </p:nvGrpSpPr>
          <p:grpSpPr bwMode="auto">
            <a:xfrm>
              <a:off x="1392" y="864"/>
              <a:ext cx="2400" cy="1056"/>
              <a:chOff x="3072" y="912"/>
              <a:chExt cx="1824" cy="816"/>
            </a:xfrm>
          </p:grpSpPr>
          <p:grpSp>
            <p:nvGrpSpPr>
              <p:cNvPr id="127024" name="Group 39"/>
              <p:cNvGrpSpPr>
                <a:grpSpLocks/>
              </p:cNvGrpSpPr>
              <p:nvPr/>
            </p:nvGrpSpPr>
            <p:grpSpPr bwMode="auto">
              <a:xfrm>
                <a:off x="3072" y="912"/>
                <a:ext cx="1824" cy="816"/>
                <a:chOff x="3120" y="576"/>
                <a:chExt cx="2544" cy="1344"/>
              </a:xfrm>
            </p:grpSpPr>
            <p:sp>
              <p:nvSpPr>
                <p:cNvPr id="127026" name="Rectangle 40"/>
                <p:cNvSpPr>
                  <a:spLocks noChangeArrowheads="1"/>
                </p:cNvSpPr>
                <p:nvPr/>
              </p:nvSpPr>
              <p:spPr bwMode="auto">
                <a:xfrm>
                  <a:off x="3120" y="832"/>
                  <a:ext cx="1435" cy="108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533400" indent="-533400" eaLnBrk="1" hangingPunct="1"/>
                  <a:r>
                    <a:rPr kumimoji="0" lang="th-TH" altLang="th-TH" sz="12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</a:t>
                  </a:r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1. สภาพแวดล้อมของการควบคุม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2. การประเมินความเสี่ยง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3. กิจการรมการควบคุม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4. สารสนเทศและการสื่อสาร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5. การติดตามประเมินผล</a:t>
                  </a:r>
                </a:p>
              </p:txBody>
            </p:sp>
            <p:sp>
              <p:nvSpPr>
                <p:cNvPr id="127027" name="Rectangle 41"/>
                <p:cNvSpPr>
                  <a:spLocks noChangeArrowheads="1"/>
                </p:cNvSpPr>
                <p:nvPr/>
              </p:nvSpPr>
              <p:spPr bwMode="auto">
                <a:xfrm>
                  <a:off x="4555" y="832"/>
                  <a:ext cx="1109" cy="108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h-TH" altLang="th-TH"/>
                </a:p>
              </p:txBody>
            </p:sp>
            <p:sp>
              <p:nvSpPr>
                <p:cNvPr id="127028" name="Rectangle 42"/>
                <p:cNvSpPr>
                  <a:spLocks noChangeArrowheads="1"/>
                </p:cNvSpPr>
                <p:nvPr/>
              </p:nvSpPr>
              <p:spPr bwMode="auto">
                <a:xfrm>
                  <a:off x="3120" y="576"/>
                  <a:ext cx="1435" cy="25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cs typeface="JasmineUPC" pitchFamily="18" charset="-34"/>
                    </a:rPr>
                    <a:t>องค์ประกอบการควบคุมภายใน</a:t>
                  </a:r>
                </a:p>
              </p:txBody>
            </p:sp>
            <p:sp>
              <p:nvSpPr>
                <p:cNvPr id="127029" name="Rectangle 43"/>
                <p:cNvSpPr>
                  <a:spLocks noChangeArrowheads="1"/>
                </p:cNvSpPr>
                <p:nvPr/>
              </p:nvSpPr>
              <p:spPr bwMode="auto">
                <a:xfrm>
                  <a:off x="4555" y="576"/>
                  <a:ext cx="1109" cy="25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cs typeface="JasmineUPC" pitchFamily="18" charset="-34"/>
                    </a:rPr>
                    <a:t>ผลการประเมิน/ข้อสรุป</a:t>
                  </a:r>
                </a:p>
              </p:txBody>
            </p:sp>
          </p:grpSp>
          <p:sp>
            <p:nvSpPr>
              <p:cNvPr id="127025" name="Rectangle 44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1824" cy="8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h-TH" altLang="th-TH"/>
              </a:p>
            </p:txBody>
          </p:sp>
        </p:grpSp>
        <p:grpSp>
          <p:nvGrpSpPr>
            <p:cNvPr id="127010" name="Group 45"/>
            <p:cNvGrpSpPr>
              <a:grpSpLocks/>
            </p:cNvGrpSpPr>
            <p:nvPr/>
          </p:nvGrpSpPr>
          <p:grpSpPr bwMode="auto">
            <a:xfrm>
              <a:off x="1488" y="960"/>
              <a:ext cx="2400" cy="1056"/>
              <a:chOff x="3072" y="912"/>
              <a:chExt cx="1824" cy="816"/>
            </a:xfrm>
          </p:grpSpPr>
          <p:grpSp>
            <p:nvGrpSpPr>
              <p:cNvPr id="127018" name="Group 46"/>
              <p:cNvGrpSpPr>
                <a:grpSpLocks/>
              </p:cNvGrpSpPr>
              <p:nvPr/>
            </p:nvGrpSpPr>
            <p:grpSpPr bwMode="auto">
              <a:xfrm>
                <a:off x="3072" y="912"/>
                <a:ext cx="1824" cy="816"/>
                <a:chOff x="3120" y="576"/>
                <a:chExt cx="2544" cy="1344"/>
              </a:xfrm>
            </p:grpSpPr>
            <p:sp>
              <p:nvSpPr>
                <p:cNvPr id="127020" name="Rectangle 47"/>
                <p:cNvSpPr>
                  <a:spLocks noChangeArrowheads="1"/>
                </p:cNvSpPr>
                <p:nvPr/>
              </p:nvSpPr>
              <p:spPr bwMode="auto">
                <a:xfrm>
                  <a:off x="3120" y="832"/>
                  <a:ext cx="1435" cy="108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533400" indent="-533400" eaLnBrk="1" hangingPunct="1"/>
                  <a:r>
                    <a:rPr kumimoji="0" lang="th-TH" altLang="th-TH" sz="12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</a:t>
                  </a:r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1. สภาพแวดล้อมของการควบคุม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2. การประเมินความเสี่ยง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3. กิจการรมการควบคุม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4. สารสนเทศและการสื่อสาร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5. การติดตามประเมินผล</a:t>
                  </a:r>
                </a:p>
              </p:txBody>
            </p:sp>
            <p:sp>
              <p:nvSpPr>
                <p:cNvPr id="127021" name="Rectangle 48"/>
                <p:cNvSpPr>
                  <a:spLocks noChangeArrowheads="1"/>
                </p:cNvSpPr>
                <p:nvPr/>
              </p:nvSpPr>
              <p:spPr bwMode="auto">
                <a:xfrm>
                  <a:off x="4555" y="832"/>
                  <a:ext cx="1109" cy="108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h-TH" altLang="th-TH"/>
                </a:p>
              </p:txBody>
            </p:sp>
            <p:sp>
              <p:nvSpPr>
                <p:cNvPr id="127022" name="Rectangle 49"/>
                <p:cNvSpPr>
                  <a:spLocks noChangeArrowheads="1"/>
                </p:cNvSpPr>
                <p:nvPr/>
              </p:nvSpPr>
              <p:spPr bwMode="auto">
                <a:xfrm>
                  <a:off x="3120" y="576"/>
                  <a:ext cx="1435" cy="25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cs typeface="JasmineUPC" pitchFamily="18" charset="-34"/>
                    </a:rPr>
                    <a:t>องค์ประกอบการควบคุมภายใน</a:t>
                  </a:r>
                </a:p>
              </p:txBody>
            </p:sp>
            <p:sp>
              <p:nvSpPr>
                <p:cNvPr id="127023" name="Rectangle 50"/>
                <p:cNvSpPr>
                  <a:spLocks noChangeArrowheads="1"/>
                </p:cNvSpPr>
                <p:nvPr/>
              </p:nvSpPr>
              <p:spPr bwMode="auto">
                <a:xfrm>
                  <a:off x="4555" y="576"/>
                  <a:ext cx="1109" cy="25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cs typeface="JasmineUPC" pitchFamily="18" charset="-34"/>
                    </a:rPr>
                    <a:t>ผลการประเมิน/ข้อสรุป</a:t>
                  </a:r>
                </a:p>
              </p:txBody>
            </p:sp>
          </p:grpSp>
          <p:sp>
            <p:nvSpPr>
              <p:cNvPr id="127019" name="Rectangle 51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1824" cy="8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h-TH" altLang="th-TH"/>
              </a:p>
            </p:txBody>
          </p:sp>
        </p:grpSp>
        <p:grpSp>
          <p:nvGrpSpPr>
            <p:cNvPr id="127011" name="Group 52"/>
            <p:cNvGrpSpPr>
              <a:grpSpLocks/>
            </p:cNvGrpSpPr>
            <p:nvPr/>
          </p:nvGrpSpPr>
          <p:grpSpPr bwMode="auto">
            <a:xfrm>
              <a:off x="1584" y="1056"/>
              <a:ext cx="2400" cy="1056"/>
              <a:chOff x="3072" y="912"/>
              <a:chExt cx="1824" cy="816"/>
            </a:xfrm>
          </p:grpSpPr>
          <p:grpSp>
            <p:nvGrpSpPr>
              <p:cNvPr id="127012" name="Group 53"/>
              <p:cNvGrpSpPr>
                <a:grpSpLocks/>
              </p:cNvGrpSpPr>
              <p:nvPr/>
            </p:nvGrpSpPr>
            <p:grpSpPr bwMode="auto">
              <a:xfrm>
                <a:off x="3072" y="912"/>
                <a:ext cx="1824" cy="816"/>
                <a:chOff x="3120" y="576"/>
                <a:chExt cx="2544" cy="1344"/>
              </a:xfrm>
            </p:grpSpPr>
            <p:sp>
              <p:nvSpPr>
                <p:cNvPr id="127014" name="Rectangle 54"/>
                <p:cNvSpPr>
                  <a:spLocks noChangeArrowheads="1"/>
                </p:cNvSpPr>
                <p:nvPr/>
              </p:nvSpPr>
              <p:spPr bwMode="auto">
                <a:xfrm>
                  <a:off x="3120" y="832"/>
                  <a:ext cx="1435" cy="108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533400" indent="-533400" eaLnBrk="1" hangingPunct="1"/>
                  <a:r>
                    <a:rPr kumimoji="0" lang="th-TH" altLang="th-TH" sz="12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</a:t>
                  </a:r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1. สภาพแวดล้อมของการควบคุม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2. การประเมินความเสี่ยง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3. กิจการรมการควบคุม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4. สารสนเทศและการสื่อสาร</a:t>
                  </a:r>
                </a:p>
                <a:p>
                  <a:pPr marL="533400" indent="-533400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latin typeface="Angsana New" pitchFamily="18" charset="-34"/>
                      <a:cs typeface="JasmineUPC" pitchFamily="18" charset="-34"/>
                    </a:rPr>
                    <a:t> 5. การติดตามประเมินผล</a:t>
                  </a:r>
                </a:p>
              </p:txBody>
            </p:sp>
            <p:sp>
              <p:nvSpPr>
                <p:cNvPr id="127015" name="Rectangle 55"/>
                <p:cNvSpPr>
                  <a:spLocks noChangeArrowheads="1"/>
                </p:cNvSpPr>
                <p:nvPr/>
              </p:nvSpPr>
              <p:spPr bwMode="auto">
                <a:xfrm>
                  <a:off x="4555" y="832"/>
                  <a:ext cx="1109" cy="108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h-TH" altLang="th-TH"/>
                </a:p>
              </p:txBody>
            </p:sp>
            <p:sp>
              <p:nvSpPr>
                <p:cNvPr id="127016" name="Rectangle 56"/>
                <p:cNvSpPr>
                  <a:spLocks noChangeArrowheads="1"/>
                </p:cNvSpPr>
                <p:nvPr/>
              </p:nvSpPr>
              <p:spPr bwMode="auto">
                <a:xfrm>
                  <a:off x="3120" y="576"/>
                  <a:ext cx="1435" cy="25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cs typeface="JasmineUPC" pitchFamily="18" charset="-34"/>
                    </a:rPr>
                    <a:t>องค์ประกอบการควบคุมภายใน</a:t>
                  </a:r>
                </a:p>
              </p:txBody>
            </p:sp>
            <p:sp>
              <p:nvSpPr>
                <p:cNvPr id="127017" name="Rectangle 57"/>
                <p:cNvSpPr>
                  <a:spLocks noChangeArrowheads="1"/>
                </p:cNvSpPr>
                <p:nvPr/>
              </p:nvSpPr>
              <p:spPr bwMode="auto">
                <a:xfrm>
                  <a:off x="4555" y="576"/>
                  <a:ext cx="1109" cy="25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kumimoji="0" lang="th-TH" altLang="th-TH" sz="1400" b="1">
                      <a:solidFill>
                        <a:srgbClr val="000000"/>
                      </a:solidFill>
                      <a:cs typeface="JasmineUPC" pitchFamily="18" charset="-34"/>
                    </a:rPr>
                    <a:t>ผลการประเมิน/ข้อสรุป</a:t>
                  </a:r>
                </a:p>
              </p:txBody>
            </p:sp>
          </p:grpSp>
          <p:sp>
            <p:nvSpPr>
              <p:cNvPr id="127013" name="Rectangle 58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1824" cy="8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h-TH" alt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022-1B3D-4E63-85EB-CCC4FC358DC3}" type="slidenum">
              <a:rPr lang="en-US" smtClean="0"/>
              <a:pPr/>
              <a:t>7</a:t>
            </a:fld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46" t="18749" r="16033" b="8334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2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022-1B3D-4E63-85EB-CCC4FC358DC3}" type="slidenum">
              <a:rPr lang="en-US" smtClean="0"/>
              <a:pPr/>
              <a:t>8</a:t>
            </a:fld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518" t="20833" r="13104" b="937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0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0" t="19216" r="11979" b="8333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576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4_Sumi Paint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กระดา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10_Sumi Paint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10403</TotalTime>
  <Words>1678</Words>
  <Application>Microsoft Office PowerPoint</Application>
  <PresentationFormat>นำเสนอทางหน้าจอ (16:10)</PresentationFormat>
  <Paragraphs>374</Paragraphs>
  <Slides>21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5" baseType="lpstr">
      <vt:lpstr>Sumi Painting</vt:lpstr>
      <vt:lpstr>4_Sumi Painting</vt:lpstr>
      <vt:lpstr>10_Sumi Painting</vt:lpstr>
      <vt:lpstr>Solstice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cgd</dc:creator>
  <cp:lastModifiedBy>Acer</cp:lastModifiedBy>
  <cp:revision>1316</cp:revision>
  <cp:lastPrinted>2015-03-20T06:24:56Z</cp:lastPrinted>
  <dcterms:created xsi:type="dcterms:W3CDTF">2008-08-28T19:45:20Z</dcterms:created>
  <dcterms:modified xsi:type="dcterms:W3CDTF">2016-05-25T08:53:16Z</dcterms:modified>
</cp:coreProperties>
</file>