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8" r:id="rId2"/>
    <p:sldId id="282" r:id="rId3"/>
    <p:sldId id="256" r:id="rId4"/>
    <p:sldId id="257" r:id="rId5"/>
    <p:sldId id="269" r:id="rId6"/>
    <p:sldId id="274" r:id="rId7"/>
    <p:sldId id="275" r:id="rId8"/>
    <p:sldId id="284" r:id="rId9"/>
    <p:sldId id="259" r:id="rId10"/>
    <p:sldId id="285" r:id="rId11"/>
    <p:sldId id="260" r:id="rId12"/>
    <p:sldId id="261" r:id="rId13"/>
    <p:sldId id="262" r:id="rId14"/>
    <p:sldId id="263" r:id="rId15"/>
    <p:sldId id="286" r:id="rId16"/>
    <p:sldId id="265" r:id="rId17"/>
    <p:sldId id="266" r:id="rId18"/>
    <p:sldId id="267" r:id="rId19"/>
    <p:sldId id="268" r:id="rId20"/>
    <p:sldId id="271" r:id="rId21"/>
    <p:sldId id="277" r:id="rId22"/>
    <p:sldId id="278" r:id="rId23"/>
    <p:sldId id="279" r:id="rId24"/>
    <p:sldId id="280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d" initials="j" lastIdx="1" clrIdx="0">
    <p:extLst>
      <p:ext uri="{19B8F6BF-5375-455C-9EA6-DF929625EA0E}">
        <p15:presenceInfo xmlns:p15="http://schemas.microsoft.com/office/powerpoint/2012/main" userId="j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September 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September 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45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September 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91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September 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2287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September 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September 1, 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5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September 1, 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46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5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4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7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September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September 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55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smegp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p.pcd.go.th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0FD83-D34B-4E05-B76D-2C02FAA8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56" y="1748073"/>
            <a:ext cx="9844718" cy="1989039"/>
          </a:xfrm>
        </p:spPr>
        <p:txBody>
          <a:bodyPr/>
          <a:lstStyle/>
          <a:p>
            <a:r>
              <a:rPr lang="th-TH" sz="6000" dirty="0"/>
              <a:t>                                    </a:t>
            </a:r>
            <a:r>
              <a:rPr lang="th-TH" sz="6000" dirty="0">
                <a:solidFill>
                  <a:srgbClr val="FFFF00"/>
                </a:solidFill>
              </a:rPr>
              <a:t>กบ.อร.</a:t>
            </a:r>
            <a:br>
              <a:rPr lang="th-TH" sz="6000" dirty="0">
                <a:solidFill>
                  <a:srgbClr val="FFFF00"/>
                </a:solidFill>
              </a:rPr>
            </a:br>
            <a:r>
              <a:rPr lang="en-US" sz="6000" dirty="0">
                <a:solidFill>
                  <a:srgbClr val="FFFF00"/>
                </a:solidFill>
              </a:rPr>
              <a:t>     </a:t>
            </a:r>
            <a:r>
              <a:rPr lang="th-TH" sz="6000" dirty="0">
                <a:solidFill>
                  <a:srgbClr val="FFFF00"/>
                </a:solidFill>
              </a:rPr>
              <a:t>ชี้แจงแนวทางการปฏิบัติตามหนังสือ </a:t>
            </a:r>
            <a:r>
              <a:rPr lang="th-TH" sz="60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</a:t>
            </a:r>
            <a:r>
              <a:rPr lang="en-US" sz="60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845</a:t>
            </a:r>
            <a:r>
              <a:rPr lang="en-US" sz="6000" dirty="0">
                <a:solidFill>
                  <a:srgbClr val="FFFF00"/>
                </a:solidFill>
              </a:rPr>
              <a:t/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th-TH" sz="6000" dirty="0">
                <a:solidFill>
                  <a:srgbClr val="FFFF00"/>
                </a:solidFill>
              </a:rPr>
              <a:t>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ABB534-9D95-4B8A-82E9-8B2826606332}"/>
              </a:ext>
            </a:extLst>
          </p:cNvPr>
          <p:cNvSpPr txBox="1"/>
          <p:nvPr/>
        </p:nvSpPr>
        <p:spPr>
          <a:xfrm>
            <a:off x="6635262" y="5387926"/>
            <a:ext cx="5556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/>
              <a:t>น.อ.ขจรเดช ไชยเจริญ </a:t>
            </a:r>
          </a:p>
          <a:p>
            <a:pPr algn="ctr"/>
            <a:r>
              <a:rPr lang="th-TH" sz="4000" b="1" dirty="0"/>
              <a:t>ผอ.กบ.อร.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418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solidFill>
                  <a:srgbClr val="FFFF00"/>
                </a:solidFill>
              </a:rPr>
              <a:t>แผนจัดซื้อจัดจ้าง อร. </a:t>
            </a:r>
            <a:r>
              <a:rPr lang="th-TH" b="1" u="sng" dirty="0" err="1" smtClean="0">
                <a:solidFill>
                  <a:srgbClr val="FFFF00"/>
                </a:solidFill>
              </a:rPr>
              <a:t>งป</a:t>
            </a:r>
            <a:r>
              <a:rPr lang="th-TH" b="1" u="sng" dirty="0" smtClean="0">
                <a:solidFill>
                  <a:srgbClr val="FFFF00"/>
                </a:solidFill>
              </a:rPr>
              <a:t>.65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24115" cy="4195481"/>
          </a:xfrm>
        </p:spPr>
        <p:txBody>
          <a:bodyPr>
            <a:normAutofit/>
          </a:bodyPr>
          <a:lstStyle/>
          <a:p>
            <a:r>
              <a:rPr lang="th-TH" sz="2800" dirty="0" smtClean="0"/>
              <a:t>1.หน่วยแผน และหน่วยจัดหา ต้องแจกแจงรายการย่อย ของแต่ละรายการหลักของแผน เพื่อค้นหาว่าพัสดุ</a:t>
            </a:r>
            <a:br>
              <a:rPr lang="th-TH" sz="2800" dirty="0" smtClean="0"/>
            </a:br>
            <a:r>
              <a:rPr lang="th-TH" sz="2800" dirty="0" smtClean="0"/>
              <a:t>    รายการย่อยใด เป็นพัสดุ ที่ตรงกับ </a:t>
            </a:r>
            <a:r>
              <a:rPr lang="en-US" sz="2800" dirty="0" smtClean="0"/>
              <a:t>SME </a:t>
            </a:r>
            <a:r>
              <a:rPr lang="th-TH" sz="2800" dirty="0" smtClean="0"/>
              <a:t>แล้ว รวบรวมไว้เป็นกลุ่มเดียวกัน</a:t>
            </a:r>
          </a:p>
          <a:p>
            <a:r>
              <a:rPr lang="th-TH" sz="2800" dirty="0" smtClean="0"/>
              <a:t>2.เมื่อทราบรายการพัสดุตรง </a:t>
            </a:r>
            <a:r>
              <a:rPr lang="en-US" sz="2800" dirty="0" smtClean="0"/>
              <a:t>SME </a:t>
            </a:r>
            <a:r>
              <a:rPr lang="th-TH" sz="2800" dirty="0" smtClean="0"/>
              <a:t>ในข้อ 1 แล้ว ให้ รวมวงเงินทั้งหมด สมมุติว่า รวมแล้วได้ 10 ลบ.                    </a:t>
            </a:r>
            <a:br>
              <a:rPr lang="th-TH" sz="2800" dirty="0" smtClean="0"/>
            </a:br>
            <a:r>
              <a:rPr lang="th-TH" sz="2800" dirty="0" smtClean="0"/>
              <a:t>    เมื่อคิดจาก 30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ตามที่คู่มือกำหนด ก็คือหน่วยงานจะต้องจัดหาในวงเงินไม่น้อยกว่า 3 ลบ. </a:t>
            </a:r>
          </a:p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3.การจัดหา เน้นที่ตัววงเงินต้องถึงหรือเกิน 30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ไม่เน้นรายการ ถ้าหน่วยสามารถจัดหาได้จากงาน                     </a:t>
            </a:r>
            <a:b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เพียงโครงการเดียวที่มูลค่าเท่ากับหรือมากกว่า  3 ลบ. ก็สามารถดำเนินการได้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874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47F99-0903-4337-86AB-B16152B2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42" y="211015"/>
            <a:ext cx="8602394" cy="133643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600" dirty="0"/>
              <a:t>ต้องตรวจสอบรายการจัดซื้อจัดจ้างของหน่วยในปี งป.ทั้งหมด</a:t>
            </a:r>
            <a:br>
              <a:rPr lang="th-TH" sz="3600" dirty="0"/>
            </a:b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600" dirty="0"/>
              <a:t>หากพบว่าพัสดุใดเป็น </a:t>
            </a:r>
            <a:r>
              <a:rPr lang="en-US" sz="3600" dirty="0"/>
              <a:t>SME </a:t>
            </a:r>
            <a:r>
              <a:rPr lang="th-TH" sz="3600" dirty="0"/>
              <a:t> ให้แยกออกมารวมกลุ่มกัน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1C98AE62-3B77-4FFC-85AE-6EE457E9E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409" y="2242582"/>
            <a:ext cx="1115665" cy="1007055"/>
          </a:xfrm>
          <a:prstGeom prst="rect">
            <a:avLst/>
          </a:prstGeom>
          <a:pattFill prst="dkDnDiag">
            <a:fgClr>
              <a:schemeClr val="accent3"/>
            </a:fgClr>
            <a:bgClr>
              <a:schemeClr val="bg1"/>
            </a:bgClr>
          </a:pattFill>
        </p:spPr>
      </p:pic>
      <p:sp>
        <p:nvSpPr>
          <p:cNvPr id="10" name="Flowchart: Process 9">
            <a:extLst>
              <a:ext uri="{FF2B5EF4-FFF2-40B4-BE49-F238E27FC236}">
                <a16:creationId xmlns="" xmlns:a16="http://schemas.microsoft.com/office/drawing/2014/main" id="{3625ABD1-6C85-4001-8B32-029965823D3E}"/>
              </a:ext>
            </a:extLst>
          </p:cNvPr>
          <p:cNvSpPr/>
          <p:nvPr/>
        </p:nvSpPr>
        <p:spPr>
          <a:xfrm>
            <a:off x="1955409" y="3249637"/>
            <a:ext cx="1097280" cy="284167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="" xmlns:a16="http://schemas.microsoft.com/office/drawing/2014/main" id="{C6AAC47F-1338-41E0-83A0-15950E5DDDBC}"/>
              </a:ext>
            </a:extLst>
          </p:cNvPr>
          <p:cNvSpPr/>
          <p:nvPr/>
        </p:nvSpPr>
        <p:spPr>
          <a:xfrm>
            <a:off x="1252025" y="2242582"/>
            <a:ext cx="464233" cy="384872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F35D4D8-68FE-483D-B1DA-AA56559F56B6}"/>
              </a:ext>
            </a:extLst>
          </p:cNvPr>
          <p:cNvSpPr txBox="1"/>
          <p:nvPr/>
        </p:nvSpPr>
        <p:spPr>
          <a:xfrm>
            <a:off x="91440" y="3936113"/>
            <a:ext cx="104100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100 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="" xmlns:a16="http://schemas.microsoft.com/office/drawing/2014/main" id="{2F84DCB9-0945-4E4E-9CB4-9CA592E55556}"/>
              </a:ext>
            </a:extLst>
          </p:cNvPr>
          <p:cNvSpPr/>
          <p:nvPr/>
        </p:nvSpPr>
        <p:spPr>
          <a:xfrm>
            <a:off x="3211749" y="2242581"/>
            <a:ext cx="457200" cy="100584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9B9E8A2-2628-49A6-BAF4-8A8EE88DF53A}"/>
              </a:ext>
            </a:extLst>
          </p:cNvPr>
          <p:cNvSpPr txBox="1"/>
          <p:nvPr/>
        </p:nvSpPr>
        <p:spPr>
          <a:xfrm>
            <a:off x="3809624" y="2514668"/>
            <a:ext cx="104100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20 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A9D92C-68AD-48C3-AE6B-0B6663A5B768}"/>
              </a:ext>
            </a:extLst>
          </p:cNvPr>
          <p:cNvSpPr txBox="1"/>
          <p:nvPr/>
        </p:nvSpPr>
        <p:spPr>
          <a:xfrm>
            <a:off x="2124222" y="2514668"/>
            <a:ext cx="7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88515EE0-0A00-401B-B9FB-77EDDE0D69F9}"/>
              </a:ext>
            </a:extLst>
          </p:cNvPr>
          <p:cNvSpPr/>
          <p:nvPr/>
        </p:nvSpPr>
        <p:spPr>
          <a:xfrm>
            <a:off x="4262511" y="3936113"/>
            <a:ext cx="2574387" cy="4616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0">
            <a:extLst>
              <a:ext uri="{FF2B5EF4-FFF2-40B4-BE49-F238E27FC236}">
                <a16:creationId xmlns="" xmlns:a16="http://schemas.microsoft.com/office/drawing/2014/main" id="{6C5F5FD6-487D-42CA-86F9-8A5D3BF7B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867" y="3663417"/>
            <a:ext cx="1115665" cy="1007055"/>
          </a:xfrm>
          <a:prstGeom prst="rect">
            <a:avLst/>
          </a:prstGeom>
          <a:pattFill prst="dkDnDiag">
            <a:fgClr>
              <a:schemeClr val="accent3"/>
            </a:fgClr>
            <a:bgClr>
              <a:schemeClr val="bg1"/>
            </a:bgClr>
          </a:pattFill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1F31409-4A80-4038-BBB3-62C5AC685A97}"/>
              </a:ext>
            </a:extLst>
          </p:cNvPr>
          <p:cNvSpPr txBox="1"/>
          <p:nvPr/>
        </p:nvSpPr>
        <p:spPr>
          <a:xfrm>
            <a:off x="7301133" y="3982278"/>
            <a:ext cx="7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123E783-DB11-4608-96AC-8525770959CC}"/>
              </a:ext>
            </a:extLst>
          </p:cNvPr>
          <p:cNvSpPr txBox="1"/>
          <p:nvPr/>
        </p:nvSpPr>
        <p:spPr>
          <a:xfrm>
            <a:off x="5549704" y="5629646"/>
            <a:ext cx="48439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/>
              <a:t>บังคับจัดซื้อจัดจ้างไม่น้อยกว่าร้อยละ </a:t>
            </a:r>
            <a:r>
              <a:rPr lang="en-US" sz="2400" dirty="0"/>
              <a:t>30 </a:t>
            </a:r>
            <a:r>
              <a:rPr lang="th-TH" sz="2400" dirty="0"/>
              <a:t>ของ </a:t>
            </a:r>
            <a:r>
              <a:rPr lang="en-US" sz="2400" dirty="0"/>
              <a:t>SME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FF6272B0-CC24-445C-AF8E-F994E645AF1D}"/>
              </a:ext>
            </a:extLst>
          </p:cNvPr>
          <p:cNvCxnSpPr/>
          <p:nvPr/>
        </p:nvCxnSpPr>
        <p:spPr>
          <a:xfrm flipV="1">
            <a:off x="7673926" y="4670472"/>
            <a:ext cx="0" cy="95694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20D5729-D178-49AA-B698-146B5F0B0E67}"/>
              </a:ext>
            </a:extLst>
          </p:cNvPr>
          <p:cNvSpPr txBox="1"/>
          <p:nvPr/>
        </p:nvSpPr>
        <p:spPr>
          <a:xfrm>
            <a:off x="8757136" y="3936113"/>
            <a:ext cx="251108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6 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(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30 %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บาท)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="" xmlns:a16="http://schemas.microsoft.com/office/drawing/2014/main" id="{1ED79C47-A0F4-4F52-BDC4-206945EEA5FF}"/>
              </a:ext>
            </a:extLst>
          </p:cNvPr>
          <p:cNvSpPr/>
          <p:nvPr/>
        </p:nvSpPr>
        <p:spPr>
          <a:xfrm>
            <a:off x="8257734" y="3664632"/>
            <a:ext cx="457200" cy="100584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6BC8EF-01D0-4166-8CF8-3052405304F9}"/>
              </a:ext>
            </a:extLst>
          </p:cNvPr>
          <p:cNvSpPr txBox="1"/>
          <p:nvPr/>
        </p:nvSpPr>
        <p:spPr>
          <a:xfrm>
            <a:off x="2098687" y="4256692"/>
            <a:ext cx="80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SME</a:t>
            </a:r>
          </a:p>
        </p:txBody>
      </p:sp>
    </p:spTree>
    <p:extLst>
      <p:ext uri="{BB962C8B-B14F-4D97-AF65-F5344CB8AC3E}">
        <p14:creationId xmlns:p14="http://schemas.microsoft.com/office/powerpoint/2010/main" val="19347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FDDCF-76D6-49BA-874F-D32E47BB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307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การดำเนินการของ อร. (กรณี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SME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6FA280-55BD-4D22-AFD6-1942F9C03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52026"/>
            <a:ext cx="11280846" cy="4996374"/>
          </a:xfrm>
          <a:gradFill>
            <a:gsLst>
              <a:gs pos="0">
                <a:srgbClr val="002060"/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SME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ใน จว.ชลบุรีก่อน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List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จว.) หากมีไม่น้อยกว่า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ให้ใช้วิธีคัดเลือก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แล้ว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เชิญ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ชวนมาไม่น้อยกว่า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  <a:p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 จว.ชลบุรี แล้ว ไม่มี 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SME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หรือ มีแต่น้อยกว่า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3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ให้ค้นหาทั้งประเทศ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List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ประเทศ)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หากตรวจพบ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ให้ใช้วิธีคัดเลือกแล้วเชิญชวนไม่น้อยกว่า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ชลบุรีมี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  ก็ต้องเชิญในชลบุรีมาและเชิญ จว.อื่นๆมาอีก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 หรือ ชลบุรี ไม่มีเลย ให้เชิญ จว.อื่นๆ มา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  </a:t>
            </a:r>
          </a:p>
          <a:p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หากไม่สามารถทำข้อ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 ให้ใช้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bidding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แต่ผู้ที่เป็น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SME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จะมีแต้มต่อ เสนอในราคา             สูงกว่าผู้เสนอราคาต่ำสุด (ไม่เป็น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SME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)ได้ไม่เกินร้อยละ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ก็ยังเป็นผู้ชนะการเสนอ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ราคา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 </a:t>
            </a:r>
            <a:r>
              <a:rPr lang="en-US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วิธี</a:t>
            </a:r>
            <a:r>
              <a:rPr lang="th-TH" sz="3200" b="1" dirty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คัดเลือก </a:t>
            </a:r>
            <a:r>
              <a:rPr lang="th-TH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ตาม </a:t>
            </a:r>
            <a:r>
              <a:rPr lang="th-TH" sz="3200" b="1" dirty="0" err="1" smtClean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พรบ</a:t>
            </a:r>
            <a:r>
              <a:rPr lang="th-TH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. กำหนด</a:t>
            </a:r>
            <a:r>
              <a:rPr lang="th-TH" sz="3200" b="1" dirty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เชิญชวนไม่น้อยกว่า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r>
              <a:rPr lang="en-US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(เชิญแล้วแต่ไม่มา ไม่เป็นไร)  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96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B5FB85-7722-4E33-8531-70F0618C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Made in </a:t>
            </a:r>
            <a:r>
              <a:rPr lang="en-US" dirty="0" err="1"/>
              <a:t>thailand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8FBA26-4D54-4620-99A5-F20E48E45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44955"/>
            <a:ext cx="10756403" cy="3728903"/>
          </a:xfrm>
        </p:spPr>
        <p:txBody>
          <a:bodyPr>
            <a:normAutofit lnSpcReduction="10000"/>
          </a:bodyPr>
          <a:lstStyle/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แบ่งงานเป็น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 3 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</a:t>
            </a:r>
          </a:p>
          <a:p>
            <a:pPr marL="0" indent="0">
              <a:buNone/>
            </a:pP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งานซื้อ</a:t>
            </a:r>
          </a:p>
          <a:p>
            <a:pPr marL="0" indent="0">
              <a:buNone/>
            </a:pP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งานจ้างก่อสร้าง (ใช้วัสดุ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60 % </a:t>
            </a:r>
            <a:r>
              <a:rPr lang="th-TH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ของราคาวัสดุ ครุภัณฑ์</a:t>
            </a:r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เหล็ก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90 %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ของ</a:t>
            </a:r>
            <a:r>
              <a:rPr lang="th-TH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ปริมาณเหล็กใน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โครงการทั้งหมดแล้วแปลงกลับไปเป็นมูลค่า)</a:t>
            </a:r>
          </a:p>
          <a:p>
            <a:pPr marL="0" indent="0">
              <a:buNone/>
            </a:pP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งานจ้างอื่นๆ (ใช้วัสดุ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</a:t>
            </a:r>
            <a:r>
              <a:rPr lang="th-TH" sz="4400" dirty="0">
                <a:latin typeface="Angsana New" panose="02020603050405020304" pitchFamily="18" charset="-34"/>
              </a:rPr>
              <a:t> ของราคา</a:t>
            </a:r>
            <a:r>
              <a:rPr lang="th-TH" sz="4400" dirty="0" smtClean="0">
                <a:latin typeface="Angsana New" panose="02020603050405020304" pitchFamily="18" charset="-34"/>
              </a:rPr>
              <a:t>วัสดุในโครงการ </a:t>
            </a:r>
            <a:r>
              <a:rPr lang="th-TH" sz="4400" dirty="0">
                <a:latin typeface="Angsana New" panose="02020603050405020304" pitchFamily="18" charset="-34"/>
              </a:rPr>
              <a:t>)</a:t>
            </a:r>
            <a:endParaRPr lang="th-TH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="" xmlns:a16="http://schemas.microsoft.com/office/drawing/2014/main" id="{463EAA25-20E2-4421-977F-7C7D5BD1FE8D}"/>
              </a:ext>
            </a:extLst>
          </p:cNvPr>
          <p:cNvSpPr/>
          <p:nvPr/>
        </p:nvSpPr>
        <p:spPr>
          <a:xfrm>
            <a:off x="1577009" y="2398643"/>
            <a:ext cx="596348" cy="543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5554C513-10C8-4D78-B4E0-12F933CDE319}"/>
              </a:ext>
            </a:extLst>
          </p:cNvPr>
          <p:cNvSpPr/>
          <p:nvPr/>
        </p:nvSpPr>
        <p:spPr>
          <a:xfrm>
            <a:off x="1577009" y="4366591"/>
            <a:ext cx="596348" cy="543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65C84F-EEF3-420B-84D2-51B4B7C7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งานซื้อ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178945-2010-4B15-9A02-763A6F81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64566"/>
            <a:ext cx="10601008" cy="4883833"/>
          </a:xfrm>
        </p:spPr>
        <p:txBody>
          <a:bodyPr>
            <a:normAutofit/>
          </a:bodyPr>
          <a:lstStyle/>
          <a:p>
            <a:r>
              <a:rPr lang="th-TH" sz="4000" dirty="0"/>
              <a:t>หน่วยงานรัฐต้องจัดซื้อพัสดุที่ผลิตภายในประเทศ โดยต้องกำหนดรายละเอียดคุณลักษณะเฉพาะให้ใช้พัสดุที่ผลิตภายในประเทศ</a:t>
            </a:r>
          </a:p>
          <a:p>
            <a:pPr marL="0" indent="0">
              <a:buNone/>
            </a:pPr>
            <a:endParaRPr lang="th-TH" sz="4000" dirty="0"/>
          </a:p>
          <a:p>
            <a:pPr marL="0" indent="0" algn="ctr">
              <a:buNone/>
            </a:pPr>
            <a:r>
              <a:rPr lang="th-TH" sz="4000" dirty="0">
                <a:solidFill>
                  <a:srgbClr val="FFFF00"/>
                </a:solidFill>
              </a:rPr>
              <a:t>   </a:t>
            </a:r>
            <a:r>
              <a:rPr lang="th-TH" sz="4000" b="1" u="sng" dirty="0">
                <a:solidFill>
                  <a:srgbClr val="FFFF00"/>
                </a:solidFill>
              </a:rPr>
              <a:t>ตรวจสอบรายชื่อได้จากเว็บไซต์สภาอุตสาหกรรมแห่งประเทศไทย (</a:t>
            </a:r>
            <a:r>
              <a:rPr lang="en-US" sz="4000" b="1" u="sng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www.mit.fti.or.th </a:t>
            </a:r>
            <a:r>
              <a:rPr lang="th-TH" sz="4000" b="1" u="sng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40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การจัดซื้อพัสดุจากต่างประเทศ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98088" cy="4195481"/>
          </a:xfrm>
        </p:spPr>
        <p:txBody>
          <a:bodyPr/>
          <a:lstStyle/>
          <a:p>
            <a:r>
              <a:rPr lang="th-TH" sz="2800" dirty="0" smtClean="0"/>
              <a:t>แยกตามกรณีได้ดังนี้</a:t>
            </a:r>
          </a:p>
          <a:p>
            <a:r>
              <a:rPr lang="th-TH" sz="2800" dirty="0" smtClean="0"/>
              <a:t>1. หน่วยงาน</a:t>
            </a:r>
            <a:r>
              <a:rPr lang="th-TH" sz="2800" b="1" u="sng" dirty="0" smtClean="0">
                <a:solidFill>
                  <a:srgbClr val="FFFF00"/>
                </a:solidFill>
              </a:rPr>
              <a:t>ทราบตั้งแต่แรก</a:t>
            </a:r>
            <a:r>
              <a:rPr lang="th-TH" sz="2800" dirty="0" smtClean="0"/>
              <a:t>ว่า พัสดุตามต้องการ</a:t>
            </a:r>
            <a:r>
              <a:rPr lang="th-TH" sz="2800" b="1" u="sng" dirty="0" smtClean="0">
                <a:solidFill>
                  <a:srgbClr val="FFFF00"/>
                </a:solidFill>
              </a:rPr>
              <a:t>ไม่มีผลิตในประเทศ    </a:t>
            </a:r>
            <a:r>
              <a:rPr lang="th-TH" sz="2800" dirty="0" smtClean="0"/>
              <a:t>........... </a:t>
            </a:r>
            <a:r>
              <a:rPr lang="th-TH" sz="2800" b="1" u="sng" dirty="0" smtClean="0">
                <a:solidFill>
                  <a:srgbClr val="FFFF00"/>
                </a:solidFill>
              </a:rPr>
              <a:t>ดำเนินการตามเดิม</a:t>
            </a:r>
          </a:p>
          <a:p>
            <a:r>
              <a:rPr lang="th-TH" sz="2800" dirty="0" smtClean="0"/>
              <a:t>2.พัสดุตามต้องการมีการผลิตในประเทศ แต่ไม่เพียงพอต่อความต้องการ/มีผู้ประกอบการยื่นข้อเสนอน้อยราย/หรือมีความจำเป็นต้องใช้พัสดุที่ผลิตจากต่างประเทศหรือนำเข้าจากต่างประเทศ ......ให้เสนอเหตุผลและความจำเป็นไว้ในขั้นอนุมัติให้ความเห็นชอบ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610A5-29D6-49DD-90D6-5AC9F4F2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88" y="941091"/>
            <a:ext cx="10593975" cy="1400530"/>
          </a:xfrm>
        </p:spPr>
        <p:txBody>
          <a:bodyPr/>
          <a:lstStyle/>
          <a:p>
            <a:r>
              <a:rPr lang="th-TH" dirty="0"/>
              <a:t>งานจ้างอื่นๆ ต้องใช้พัสดุประเภทวัสดุหรือครุภัณฑ์ภายในประเทศ               ไม่น้อยกว่า ร้อยละ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th-TH" dirty="0"/>
              <a:t>ของมูลค่ารวมของวัสดุ หรือครุภัณฑ์ในงานนั้นๆ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AAAC8A4-672F-405E-B019-3A0F74F864A3}"/>
              </a:ext>
            </a:extLst>
          </p:cNvPr>
          <p:cNvSpPr txBox="1"/>
          <p:nvPr/>
        </p:nvSpPr>
        <p:spPr>
          <a:xfrm>
            <a:off x="646110" y="4980123"/>
            <a:ext cx="10734653" cy="1077218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FF00"/>
                </a:solidFill>
                <a:cs typeface="+mj-cs"/>
              </a:rPr>
              <a:t>ในกรณีที่จะไม่ใช้พัสดุภายในประเทศ หรือใช้ไม่ถึงร้อยละ </a:t>
            </a:r>
            <a:r>
              <a:rPr lang="en-US" sz="32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</a:t>
            </a:r>
            <a:r>
              <a:rPr lang="th-TH" sz="32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en-US" sz="32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ราคาพัสดุที่จะนำเข้ามีราคาต่อหน่วยเกิน 2 ลบ. 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ต้อง</a:t>
            </a:r>
            <a:r>
              <a:rPr lang="th-TH" sz="3200" b="1" dirty="0">
                <a:solidFill>
                  <a:srgbClr val="FFFF00"/>
                </a:solidFill>
                <a:cs typeface="+mj-cs"/>
              </a:rPr>
              <a:t>เสนอผู้มีอำนาจเหนือ </a:t>
            </a:r>
            <a:r>
              <a:rPr lang="en-US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3200" b="1" dirty="0">
                <a:solidFill>
                  <a:srgbClr val="FFFF00"/>
                </a:solidFill>
                <a:cs typeface="+mj-cs"/>
              </a:rPr>
              <a:t> </a:t>
            </a:r>
            <a:r>
              <a:rPr lang="th-TH" sz="3200" b="1" dirty="0">
                <a:solidFill>
                  <a:srgbClr val="FFFF00"/>
                </a:solidFill>
                <a:cs typeface="+mj-cs"/>
              </a:rPr>
              <a:t>ชั้น ให้ความเห็นชอบก่อน</a:t>
            </a:r>
            <a:endParaRPr lang="en-US" sz="32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872837" y="2888673"/>
            <a:ext cx="9632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</a:t>
            </a:r>
            <a:r>
              <a:rPr lang="th-TH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แยกรายการและมูลค่าพัสดุ ออกจากค่าแรง ค่าขนส่ง  ค่าประกันภัย และ ค่าใช้จ่ายอื่นๆ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15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92CEE-7647-432F-B666-66BCC3C7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หน้าที่ของคู่สัญญาในงานจ้าง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67B0DC-B39B-412F-890A-F89E4B8CD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1055559" cy="4195481"/>
          </a:xfrm>
        </p:spPr>
        <p:txBody>
          <a:bodyPr>
            <a:normAutofit/>
          </a:bodyPr>
          <a:lstStyle/>
          <a:p>
            <a:r>
              <a:rPr lang="th-TH" sz="2800" dirty="0"/>
              <a:t>จัดทำแผนการใช้พัสดุที่ผลิตภายในประเทศไม่น้อยกว่าร้อยละ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th-TH" sz="2800" dirty="0"/>
              <a:t> ของมูลค่าพัสดุที่จะใช้ทั้งหมดตามสัญญา</a:t>
            </a:r>
            <a:r>
              <a:rPr lang="en-US" sz="2800" dirty="0"/>
              <a:t> </a:t>
            </a:r>
            <a:r>
              <a:rPr lang="th-TH" sz="2800" dirty="0"/>
              <a:t>ภายใน </a:t>
            </a:r>
            <a:r>
              <a:rPr lang="th-TH" sz="2800" dirty="0" smtClean="0"/>
              <a:t>60</a:t>
            </a:r>
            <a:r>
              <a:rPr lang="en-US" sz="2800" dirty="0" smtClean="0"/>
              <a:t> </a:t>
            </a:r>
            <a:r>
              <a:rPr lang="th-TH" sz="2800" dirty="0"/>
              <a:t>วัน นับถัดจากวันลงนามในสัญญา ตามแบบฟอร์มที่กำหนด </a:t>
            </a:r>
            <a:r>
              <a:rPr lang="th-TH" sz="2800" dirty="0" smtClean="0"/>
              <a:t>(ของเดิมกำหนดไว้ 30 วัน)</a:t>
            </a:r>
            <a:endParaRPr lang="th-TH" sz="2800" dirty="0"/>
          </a:p>
          <a:p>
            <a:r>
              <a:rPr lang="th-TH" sz="2800" dirty="0"/>
              <a:t>หากทำไม่ได้ สามารถขอปรับแผนการใช้พัสดุได้ </a:t>
            </a:r>
            <a:r>
              <a:rPr lang="th-TH" sz="2800" dirty="0" smtClean="0"/>
              <a:t>และให้คณะกรรมการตรวจรับ ฯ ประสานตรง</a:t>
            </a:r>
            <a:r>
              <a:rPr lang="th-TH" sz="2800" dirty="0" smtClean="0"/>
              <a:t>กับคู่สัญญา                 </a:t>
            </a:r>
            <a:r>
              <a:rPr lang="th-TH" sz="2800" dirty="0" smtClean="0"/>
              <a:t>ในการจัดทำ/เปลี่ยนแปลงแผนการใช้</a:t>
            </a:r>
            <a:r>
              <a:rPr lang="th-TH" sz="2800" dirty="0"/>
              <a:t>พัสดุ ทั้งนี้ต้อง</a:t>
            </a:r>
            <a:r>
              <a:rPr lang="th-TH" sz="2800" dirty="0" smtClean="0"/>
              <a:t>ปรับให้แล้วเสร็จก่อน</a:t>
            </a:r>
            <a:r>
              <a:rPr lang="th-TH" sz="2800" dirty="0"/>
              <a:t>การส่งงานแต่ละงวด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67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90323E-23AA-4991-ABDD-7460A55A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760"/>
          </a:xfrm>
        </p:spPr>
        <p:txBody>
          <a:bodyPr/>
          <a:lstStyle/>
          <a:p>
            <a:r>
              <a:rPr lang="th-TH" dirty="0"/>
              <a:t>หน้าที่คณะกรรมการตรวจรับพัสดุ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ABCBFE-B19C-49CD-B450-DD477454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89" y="1488642"/>
            <a:ext cx="10741663" cy="3967313"/>
          </a:xfrm>
        </p:spPr>
        <p:txBody>
          <a:bodyPr>
            <a:normAutofit/>
          </a:bodyPr>
          <a:lstStyle/>
          <a:p>
            <a:r>
              <a:rPr lang="th-TH" sz="2800" dirty="0"/>
              <a:t>ต้องตรวจสอบพัสดุว่าเป็นพัสดุภายในประเทศหรือไม่  (</a:t>
            </a:r>
            <a:r>
              <a:rPr lang="en-US" sz="2800" dirty="0"/>
              <a:t>Made in Thailand</a:t>
            </a:r>
            <a:r>
              <a:rPr lang="th-TH" sz="2800" dirty="0"/>
              <a:t>)</a:t>
            </a:r>
            <a:r>
              <a:rPr lang="en-US" sz="2800" dirty="0"/>
              <a:t> </a:t>
            </a:r>
            <a:r>
              <a:rPr lang="th-TH" sz="2800" dirty="0"/>
              <a:t>ดังนี้</a:t>
            </a:r>
          </a:p>
          <a:p>
            <a:r>
              <a:rPr lang="en-US" sz="2800" dirty="0"/>
              <a:t>1. </a:t>
            </a:r>
            <a:r>
              <a:rPr lang="th-TH" sz="2800" dirty="0"/>
              <a:t>ตรวจสอบรายการพัสดุที่ได้รับการรับรองจากสภาอุตสาหกรรมแห่งประเทศไทย  </a:t>
            </a:r>
          </a:p>
          <a:p>
            <a:r>
              <a:rPr lang="en-US" sz="2800" dirty="0"/>
              <a:t>2.</a:t>
            </a:r>
            <a:r>
              <a:rPr lang="th-TH" sz="2800" dirty="0"/>
              <a:t> ตรวจฉลากบนหีบห่อ บรรจุภัณฑ์</a:t>
            </a:r>
          </a:p>
          <a:p>
            <a:r>
              <a:rPr lang="en-US" sz="2800" dirty="0"/>
              <a:t>3.</a:t>
            </a:r>
            <a:r>
              <a:rPr lang="th-TH" sz="2800" dirty="0"/>
              <a:t> จัดทำรายงานผลการใช้พัสดุที่ผลิตภายในประเทศ ตามแบบฟอร์มที่กำหนด เสนอมาพร้อมรายงานผลการตรวจรับงวดสุดท้าย</a:t>
            </a:r>
            <a:endParaRPr lang="en-US" sz="2800" dirty="0"/>
          </a:p>
        </p:txBody>
      </p:sp>
      <p:pic>
        <p:nvPicPr>
          <p:cNvPr id="1026" name="Picture 2" descr="ลวดเชื่อมสแตนเลส GEMINI316L - หมวดหมู่ทั้งหมด">
            <a:extLst>
              <a:ext uri="{FF2B5EF4-FFF2-40B4-BE49-F238E27FC236}">
                <a16:creationId xmlns="" xmlns:a16="http://schemas.microsoft.com/office/drawing/2014/main" id="{A636EA26-340A-48C4-A76D-F54C4A00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72" y="4228931"/>
            <a:ext cx="4038879" cy="24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91ACB-E854-4932-BDAF-F3227E2F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การแก้ไขสัญญา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613BCC-82BD-4DF0-A08D-86384FEFF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82740" cy="4195481"/>
          </a:xfrm>
        </p:spPr>
        <p:txBody>
          <a:bodyPr>
            <a:normAutofit/>
          </a:bodyPr>
          <a:lstStyle/>
          <a:p>
            <a:r>
              <a:rPr lang="th-TH" sz="3200" dirty="0"/>
              <a:t>เมื่อลงนามในสัญญาแล้ว หากไม่สามารถส่งมอบพัสดุภายในประเทศได้ ให้พิจารณาแก้ไขสัญญาต่อไป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68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0411" y="182554"/>
            <a:ext cx="9640889" cy="2789246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rgbClr val="FFFF00"/>
                </a:solidFill>
              </a:rPr>
              <a:t>การจัดซื้อจัดจ้าง ถือปฏิบัติตามกฎหมาย ระเบียบ กฎกระทรวง ตลอดจน ประกาศและหนังสือสั่งการจาก หน่วยงานและคณะกรรมการที่เกี่ยวข้อง ดังนี้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56866" y="2437382"/>
            <a:ext cx="10644534" cy="4195481"/>
          </a:xfrm>
        </p:spPr>
        <p:txBody>
          <a:bodyPr>
            <a:normAutofit/>
          </a:bodyPr>
          <a:lstStyle/>
          <a:p>
            <a:r>
              <a:rPr lang="th-TH" sz="3600" dirty="0" smtClean="0"/>
              <a:t>1. </a:t>
            </a:r>
            <a:r>
              <a:rPr lang="th-TH" sz="3600" dirty="0" err="1" smtClean="0"/>
              <a:t>พรบ</a:t>
            </a:r>
            <a:r>
              <a:rPr lang="th-TH" sz="3600" dirty="0" smtClean="0"/>
              <a:t>.จัดซื้อจัดจ้างและการบริหารพัสดุภาครัฐ พ.ศ.2560 </a:t>
            </a:r>
          </a:p>
          <a:p>
            <a:r>
              <a:rPr lang="th-TH" sz="3600" dirty="0" smtClean="0"/>
              <a:t>2. ระเบียบ </a:t>
            </a:r>
            <a:r>
              <a:rPr lang="th-TH" sz="3600" dirty="0" err="1" smtClean="0"/>
              <a:t>กค</a:t>
            </a:r>
            <a:r>
              <a:rPr lang="th-TH" sz="3600" dirty="0" smtClean="0"/>
              <a:t>. </a:t>
            </a:r>
            <a:r>
              <a:rPr lang="th-TH" sz="3600" dirty="0"/>
              <a:t>จัดซื้อจัดจ้างและการบริหารพัสดุภาครัฐ พ.ศ.2560 </a:t>
            </a:r>
          </a:p>
          <a:p>
            <a:r>
              <a:rPr lang="th-TH" sz="3600" dirty="0" smtClean="0"/>
              <a:t>3. กฎกระทรวงและประกาศ รวมทั้งหนังสือสั่งการของคณะกรรมการต่างๆ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70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A19CF0-D4A1-4E96-921C-0B0E273C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452718"/>
            <a:ext cx="11529391" cy="1400530"/>
          </a:xfrm>
        </p:spPr>
        <p:txBody>
          <a:bodyPr/>
          <a:lstStyle/>
          <a:p>
            <a:pPr algn="ctr"/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การกำหนดเงื่อนไขในเอกสารประกวดราคา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e - bidding   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(หมายรวมถึงเงื่อนไขประกอบหนังสือเชิญชวนวิธีคัดเลือกด้วย)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106E80-02E6-42A0-875E-4CDA91AA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052918"/>
            <a:ext cx="11118574" cy="4195481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กรมบัญชีกลาง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จัดทำ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ข้อความมาตรฐานไว้ในระบบงาน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e - GP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สำหรับวิธี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e - bidding 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เรียบร้อย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การจัดหาวิธีคัดเลือก ก็ให้นำเอกสารจากวิธี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e - bidding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มากำหนดในลักษณะเดียวกัน</a:t>
            </a:r>
          </a:p>
          <a:p>
            <a:pPr marL="0" indent="0">
              <a:buNone/>
            </a:pPr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6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6700"/>
          </a:xfrm>
        </p:spPr>
        <p:txBody>
          <a:bodyPr/>
          <a:lstStyle/>
          <a:p>
            <a:r>
              <a:rPr lang="th-TH" dirty="0"/>
              <a:t>การตรวจสอบรายการพัสดุและผู้ประกอบการ</a:t>
            </a:r>
            <a:r>
              <a:rPr lang="en-US" dirty="0"/>
              <a:t> SME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54" y="2052638"/>
            <a:ext cx="7806068" cy="4195762"/>
          </a:xfrm>
        </p:spPr>
      </p:pic>
      <p:sp>
        <p:nvSpPr>
          <p:cNvPr id="6" name="ลูกศรซ้าย 5"/>
          <p:cNvSpPr/>
          <p:nvPr/>
        </p:nvSpPr>
        <p:spPr>
          <a:xfrm>
            <a:off x="8416636" y="4478481"/>
            <a:ext cx="1301689" cy="25977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467591"/>
            <a:ext cx="10941868" cy="5881254"/>
          </a:xfrm>
        </p:spPr>
      </p:pic>
    </p:spTree>
    <p:extLst>
      <p:ext uri="{BB962C8B-B14F-4D97-AF65-F5344CB8AC3E}">
        <p14:creationId xmlns:p14="http://schemas.microsoft.com/office/powerpoint/2010/main" val="18323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6" y="460723"/>
            <a:ext cx="11038417" cy="5933150"/>
          </a:xfrm>
        </p:spPr>
      </p:pic>
    </p:spTree>
    <p:extLst>
      <p:ext uri="{BB962C8B-B14F-4D97-AF65-F5344CB8AC3E}">
        <p14:creationId xmlns:p14="http://schemas.microsoft.com/office/powerpoint/2010/main" val="38953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การตรวจสอบพัสดุ </a:t>
            </a:r>
            <a:r>
              <a:rPr lang="en-US" dirty="0"/>
              <a:t>MIT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5" y="1262944"/>
            <a:ext cx="10264343" cy="5517085"/>
          </a:xfrm>
        </p:spPr>
      </p:pic>
      <p:sp>
        <p:nvSpPr>
          <p:cNvPr id="6" name="กระจาย 1 5"/>
          <p:cNvSpPr/>
          <p:nvPr/>
        </p:nvSpPr>
        <p:spPr>
          <a:xfrm>
            <a:off x="10050834" y="2784764"/>
            <a:ext cx="716973" cy="47798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9" y="415133"/>
            <a:ext cx="11219896" cy="6030694"/>
          </a:xfrm>
        </p:spPr>
      </p:pic>
    </p:spTree>
    <p:extLst>
      <p:ext uri="{BB962C8B-B14F-4D97-AF65-F5344CB8AC3E}">
        <p14:creationId xmlns:p14="http://schemas.microsoft.com/office/powerpoint/2010/main" val="37788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1520" y="2967318"/>
            <a:ext cx="9404723" cy="1400530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</a:rPr>
              <a:t>ตอบข้อซักถาม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2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CA16B-6A97-4E21-9ABE-FCF66354A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45" y="274638"/>
            <a:ext cx="11177310" cy="1534159"/>
          </a:xfrm>
        </p:spPr>
        <p:txBody>
          <a:bodyPr wrap="square" anchor="ctr">
            <a:normAutofit fontScale="90000"/>
          </a:bodyPr>
          <a:lstStyle/>
          <a:p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กฎกระทรวงกำหนดพัสดุและวิธีการจัดซื้อจัดจ้างพัสดุที่รัฐต้องการส่งเสริม หรือสนับสนุน (ฉบับที่ </a:t>
            </a:r>
            <a:r>
              <a:rPr lang="en-US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พ.ศ.</a:t>
            </a:r>
            <a:r>
              <a:rPr lang="en-US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2563</a:t>
            </a:r>
          </a:p>
        </p:txBody>
      </p:sp>
      <p:pic>
        <p:nvPicPr>
          <p:cNvPr id="4" name="Picture 3" descr="An abstract photo light">
            <a:extLst>
              <a:ext uri="{FF2B5EF4-FFF2-40B4-BE49-F238E27FC236}">
                <a16:creationId xmlns="" xmlns:a16="http://schemas.microsoft.com/office/drawing/2014/main" id="{B77C2D40-05DA-452A-BBE7-6F2D1169D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5" b="12446"/>
          <a:stretch/>
        </p:blipFill>
        <p:spPr>
          <a:xfrm>
            <a:off x="20" y="2083435"/>
            <a:ext cx="12191980" cy="4774564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B2149D-B1F4-42C0-BCDE-1E2D234A38C0}"/>
              </a:ext>
            </a:extLst>
          </p:cNvPr>
          <p:cNvSpPr txBox="1"/>
          <p:nvPr/>
        </p:nvSpPr>
        <p:spPr>
          <a:xfrm>
            <a:off x="874643" y="2875722"/>
            <a:ext cx="106547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ส่วนหลัก ดังนี้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1. SME  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สำนักงานส่งเสริมวิสาหกิจขนาดกลางและขนาดย่อม  (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สสว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u="sng" dirty="0">
                <a:latin typeface="Angsana New" panose="02020603050405020304" pitchFamily="18" charset="-34"/>
                <a:cs typeface="Angsana New" panose="02020603050405020304" pitchFamily="18" charset="-34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www.thaismegp.com</a:t>
            </a:r>
            <a:endParaRPr lang="en-US" sz="32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2.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Made in Thailand 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สภาอุตสาหกรรมแห่งประเทศไทย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www.mit.fti.or.th 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3.</a:t>
            </a:r>
            <a:r>
              <a:rPr lang="th-TH" sz="3200">
                <a:latin typeface="Angsana New" panose="02020603050405020304" pitchFamily="18" charset="-34"/>
                <a:cs typeface="Angsana New" panose="02020603050405020304" pitchFamily="18" charset="-34"/>
              </a:rPr>
              <a:t> สินค้า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หรือบริการที่เป็นมิตรกับสิ่งแวดล้อม  กรมควบคุมมลพิษ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http://gp.pcd.go.th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</a:t>
            </a:r>
            <a:r>
              <a:rPr lang="th-TH" sz="3200" dirty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ข้อ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3200" dirty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3200" dirty="0">
                <a:solidFill>
                  <a:srgbClr val="FF0000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เป็นภาคบังคับ ไม่ใช่ทางเลือก</a:t>
            </a:r>
          </a:p>
          <a:p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429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791A60-4FA3-4951-B743-671E6C9D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7532" cy="1400530"/>
          </a:xfrm>
        </p:spPr>
        <p:txBody>
          <a:bodyPr/>
          <a:lstStyle/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กฎกระทรวง มีการบังคับใช้ตั้งแต่ </a:t>
            </a: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22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ธ.ค.</a:t>
            </a: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63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b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แต่ขาดรายละเอียดการดำเนินการ จนกระทั่งมีหนังสือเวียน</a:t>
            </a:r>
            <a:r>
              <a:rPr lang="th-TH" sz="4400" b="1" dirty="0"/>
              <a:t/>
            </a:r>
            <a:br>
              <a:rPr lang="th-TH" sz="44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5401E6-C83F-4A2B-B6BB-07207316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10221180" cy="4865604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th-TH" sz="3200" b="1" dirty="0"/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คณะกรรมการวินิจฉัยปัญหาการจัดซื้อจัดจ้างและการบริหารพัสดุภาครัฐ 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ออกหนังสือเวียน ด่วนที่สุด ที่ กค (</a:t>
            </a:r>
            <a:r>
              <a:rPr lang="th-TH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กวจ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0405.2/</a:t>
            </a:r>
            <a:r>
              <a:rPr lang="th-TH" sz="3200" b="1" u="sng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 </a:t>
            </a:r>
            <a:r>
              <a:rPr lang="en-US" sz="3200" b="1" u="sng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89 </a:t>
            </a:r>
            <a:r>
              <a:rPr lang="th-TH" sz="3200" b="1" u="sng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ลง </a:t>
            </a:r>
            <a:r>
              <a:rPr lang="en-US" sz="3200" b="1" u="sng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18 </a:t>
            </a:r>
            <a:r>
              <a:rPr lang="th-TH" sz="3200" b="1" u="sng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ก.พ.</a:t>
            </a:r>
            <a:r>
              <a:rPr lang="en-US" sz="3200" b="1" u="sng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64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 แนวทางปฏิบัติตามกฎกระทรวง............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ต่อมา </a:t>
            </a:r>
            <a:r>
              <a:rPr lang="th-TH" sz="32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คกก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ออก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หนังสือเวียน ด่วนที่สุด ที่ </a:t>
            </a:r>
            <a:r>
              <a:rPr lang="th-TH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กค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(</a:t>
            </a:r>
            <a:r>
              <a:rPr lang="th-TH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กวจ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0405.2/</a:t>
            </a:r>
            <a:r>
              <a:rPr lang="th-TH" sz="3200" b="1" u="sng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 </a:t>
            </a:r>
            <a:r>
              <a:rPr lang="en-US" sz="3200" b="1" u="sng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r>
              <a:rPr lang="th-TH" sz="3200" b="1" u="sng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45</a:t>
            </a:r>
            <a:r>
              <a:rPr lang="en-US" sz="3200" b="1" u="sng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u="sng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ลง </a:t>
            </a:r>
            <a:r>
              <a:rPr lang="th-TH" sz="3200" b="1" u="sng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31 ส.ค.64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ยกเลิก ว 89 ข้างต้น แล้วให้ปฏิบัติตามคู่มือแทน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71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C5B27D-E059-4B31-8B1C-BBEBA6E7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86932" cy="1400530"/>
          </a:xfrm>
        </p:spPr>
        <p:txBody>
          <a:bodyPr/>
          <a:lstStyle/>
          <a:p>
            <a:r>
              <a:rPr lang="th-TH" sz="5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การทำความเข้าใจบริบทของหนังสือแนวทาง ฯ  ว </a:t>
            </a:r>
            <a:r>
              <a:rPr lang="en-US" sz="5400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th-TH" sz="5400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45</a:t>
            </a:r>
            <a:endParaRPr lang="en-US" sz="5400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71B2D5-5B42-4D4E-80BE-89AE904F4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SME</a:t>
            </a:r>
            <a:r>
              <a:rPr lang="en-US" sz="5400" dirty="0"/>
              <a:t>  </a:t>
            </a:r>
            <a:r>
              <a:rPr lang="th-TH" sz="5400" dirty="0"/>
              <a:t>เป็นคุณสมบัติของคน (ผู้เสนอราคา)</a:t>
            </a:r>
          </a:p>
          <a:p>
            <a:r>
              <a:rPr lang="en-US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MIT</a:t>
            </a:r>
            <a:r>
              <a:rPr lang="en-US" sz="5400" dirty="0"/>
              <a:t>  </a:t>
            </a:r>
            <a:r>
              <a:rPr lang="en-US" sz="5400" dirty="0" smtClean="0"/>
              <a:t> </a:t>
            </a:r>
            <a:r>
              <a:rPr lang="th-TH" sz="5400" dirty="0" smtClean="0"/>
              <a:t>เป็น</a:t>
            </a:r>
            <a:r>
              <a:rPr lang="th-TH" sz="5400" dirty="0"/>
              <a:t>คุณสมบัติของพัสดุ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049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2B9E66-279D-4FB2-8221-B05C977B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68" y="214178"/>
            <a:ext cx="10896532" cy="211820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SME</a:t>
            </a:r>
            <a:r>
              <a:rPr lang="en-US" dirty="0"/>
              <a:t>  </a:t>
            </a:r>
            <a:r>
              <a:rPr lang="th-TH" dirty="0"/>
              <a:t>คือ อะไร</a:t>
            </a:r>
            <a:br>
              <a:rPr lang="th-TH" dirty="0"/>
            </a:br>
            <a:r>
              <a:rPr lang="th-TH" dirty="0"/>
              <a:t>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mall and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/>
              <a:t>edium 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/>
              <a:t>nterprises</a:t>
            </a:r>
            <a:br>
              <a:rPr lang="en-US" dirty="0"/>
            </a:br>
            <a:r>
              <a:rPr lang="th-TH" dirty="0"/>
              <a:t>  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ตาม พรบ.ส่งเสริมวิสาหกิจขนาดกลางและขนาดย่อม พ.ศ.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2543</a:t>
            </a:r>
          </a:p>
        </p:txBody>
      </p:sp>
      <p:pic>
        <p:nvPicPr>
          <p:cNvPr id="4" name="Picture 2" descr="SME คืออะไร - Nasnpptk">
            <a:extLst>
              <a:ext uri="{FF2B5EF4-FFF2-40B4-BE49-F238E27FC236}">
                <a16:creationId xmlns="" xmlns:a16="http://schemas.microsoft.com/office/drawing/2014/main" id="{AB671F2A-B961-48C2-94E0-DBCBC4FB9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97" y="2332382"/>
            <a:ext cx="5806865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3891F-A4BE-4473-B2BA-65B6658A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39872" cy="1400530"/>
          </a:xfrm>
        </p:spPr>
        <p:txBody>
          <a:bodyPr/>
          <a:lstStyle/>
          <a:p>
            <a:r>
              <a:rPr lang="th-TH" sz="3600" dirty="0"/>
              <a:t>หนังสือเวียน ฯ กำหนดให้สนับสนุนเฉพาะ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SME</a:t>
            </a:r>
            <a:r>
              <a:rPr lang="en-US" sz="3600" dirty="0"/>
              <a:t> </a:t>
            </a:r>
            <a:r>
              <a:rPr lang="th-TH" sz="3600" dirty="0"/>
              <a:t> ที่ขึ้นทะเบียนกับ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สำนักงานส่งเสริมวิสาหกิจขนาดกลางและขนาดย่อม  (</a:t>
            </a:r>
            <a:r>
              <a:rPr lang="th-TH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สสว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เท่านั้น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1D868C-F1AE-4AF1-9A02-44C5BB9A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585" y="1702252"/>
            <a:ext cx="9034601" cy="690281"/>
          </a:xfrm>
        </p:spPr>
        <p:txBody>
          <a:bodyPr>
            <a:no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เฉพาะ กลุ่มวิสาหกิจรายย่อย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micro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กับกลุ่มวิสาหกิจขนาดย่อม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small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จะได้รับการส่งเสริมตามหนังสือเวียน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87567640-1F70-4018-8DCE-363E39D83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7870"/>
              </p:ext>
            </p:extLst>
          </p:nvPr>
        </p:nvGraphicFramePr>
        <p:xfrm>
          <a:off x="1352893" y="2554182"/>
          <a:ext cx="852998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370">
                  <a:extLst>
                    <a:ext uri="{9D8B030D-6E8A-4147-A177-3AD203B41FA5}">
                      <a16:colId xmlns="" xmlns:a16="http://schemas.microsoft.com/office/drawing/2014/main" val="836921566"/>
                    </a:ext>
                  </a:extLst>
                </a:gridCol>
                <a:gridCol w="2987876">
                  <a:extLst>
                    <a:ext uri="{9D8B030D-6E8A-4147-A177-3AD203B41FA5}">
                      <a16:colId xmlns="" xmlns:a16="http://schemas.microsoft.com/office/drawing/2014/main" val="26443477"/>
                    </a:ext>
                  </a:extLst>
                </a:gridCol>
                <a:gridCol w="3254738">
                  <a:extLst>
                    <a:ext uri="{9D8B030D-6E8A-4147-A177-3AD203B41FA5}">
                      <a16:colId xmlns="" xmlns:a16="http://schemas.microsoft.com/office/drawing/2014/main" val="3371493443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FF0000"/>
                          </a:solidFill>
                          <a:cs typeface="+mj-cs"/>
                        </a:rPr>
                        <a:t>ภาคธุรกิจ</a:t>
                      </a:r>
                      <a:endParaRPr lang="en-US" sz="2400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FF0000"/>
                          </a:solidFill>
                          <a:cs typeface="+mj-cs"/>
                        </a:rPr>
                        <a:t>รายได้ของ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cs typeface="+mj-cs"/>
                        </a:rPr>
                        <a:t>micro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cs typeface="+mj-cs"/>
                        </a:rPr>
                        <a:t>ต่อปี</a:t>
                      </a:r>
                      <a:endParaRPr lang="en-US" sz="2400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FF0000"/>
                          </a:solidFill>
                          <a:cs typeface="+mj-cs"/>
                        </a:rPr>
                        <a:t>รายได้ของ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cs typeface="+mj-cs"/>
                        </a:rPr>
                        <a:t>small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cs typeface="+mj-cs"/>
                        </a:rPr>
                        <a:t>ต่อปี</a:t>
                      </a:r>
                      <a:endParaRPr lang="en-US" sz="2400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95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cs typeface="+mj-cs"/>
                        </a:rPr>
                        <a:t>ภาคการผลิต</a:t>
                      </a:r>
                      <a:endParaRPr lang="en-US" sz="2400" dirty="0">
                        <a:cs typeface="+mj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ไม่เกิน </a:t>
                      </a:r>
                      <a:r>
                        <a:rPr lang="en-US" sz="2400" dirty="0">
                          <a:cs typeface="+mj-cs"/>
                        </a:rPr>
                        <a:t>1.8 </a:t>
                      </a:r>
                      <a:r>
                        <a:rPr lang="th-TH" sz="2400" dirty="0">
                          <a:cs typeface="+mj-cs"/>
                        </a:rPr>
                        <a:t>ลบ.</a:t>
                      </a:r>
                      <a:endParaRPr lang="en-US" sz="2400" dirty="0">
                        <a:cs typeface="+mj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cs typeface="+mj-cs"/>
                        </a:rPr>
                        <a:t>ไม่เกิน </a:t>
                      </a:r>
                      <a:r>
                        <a:rPr lang="en-US" sz="2400" dirty="0">
                          <a:cs typeface="+mj-cs"/>
                        </a:rPr>
                        <a:t>100 </a:t>
                      </a:r>
                      <a:r>
                        <a:rPr lang="th-TH" sz="2400" dirty="0">
                          <a:cs typeface="+mj-cs"/>
                        </a:rPr>
                        <a:t>ลบ.</a:t>
                      </a:r>
                      <a:endParaRPr lang="en-US" sz="2400" dirty="0">
                        <a:cs typeface="+mj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77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cs typeface="+mj-cs"/>
                        </a:rPr>
                        <a:t>ภาคการค้าและการบริการ</a:t>
                      </a:r>
                      <a:endParaRPr lang="en-US" sz="2400" dirty="0">
                        <a:cs typeface="+mj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cs typeface="+mj-cs"/>
                        </a:rPr>
                        <a:t>ไม่เกิน </a:t>
                      </a:r>
                      <a:r>
                        <a:rPr lang="en-US" sz="2400" dirty="0">
                          <a:cs typeface="+mj-cs"/>
                        </a:rPr>
                        <a:t>1.8 </a:t>
                      </a:r>
                      <a:r>
                        <a:rPr lang="th-TH" sz="2400" dirty="0">
                          <a:cs typeface="+mj-cs"/>
                        </a:rPr>
                        <a:t>ลบ.</a:t>
                      </a:r>
                      <a:endParaRPr lang="en-US" sz="2400" dirty="0">
                        <a:cs typeface="+mj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cs typeface="+mj-cs"/>
                        </a:rPr>
                        <a:t>ไม่เกิน </a:t>
                      </a:r>
                      <a:r>
                        <a:rPr lang="en-US" sz="2400" dirty="0">
                          <a:cs typeface="+mj-cs"/>
                        </a:rPr>
                        <a:t> 50 </a:t>
                      </a:r>
                      <a:r>
                        <a:rPr lang="th-TH" sz="2400" dirty="0">
                          <a:cs typeface="+mj-cs"/>
                        </a:rPr>
                        <a:t>ลบ.</a:t>
                      </a:r>
                      <a:endParaRPr lang="en-US" sz="2400" dirty="0">
                        <a:cs typeface="+mj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70731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5AEDB8-84E5-4FF0-8554-88EFED05ABBB}"/>
              </a:ext>
            </a:extLst>
          </p:cNvPr>
          <p:cNvSpPr txBox="1"/>
          <p:nvPr/>
        </p:nvSpPr>
        <p:spPr>
          <a:xfrm>
            <a:off x="231913" y="4901589"/>
            <a:ext cx="1172817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u="sng" dirty="0"/>
              <a:t>คุณสมบัติ</a:t>
            </a:r>
          </a:p>
          <a:p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1.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จดทะเบียนนิติบุคคล หรือ จดทะเบียนพาณิชย์ หรือจดทะเบียนตามกฎหมายอื่น เช่น วิสาหกิจชุมชนหมู่บ้าน....จดกับกรมส่งเสริมการเกษตร</a:t>
            </a:r>
          </a:p>
          <a:p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2.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งบการเงิน หรือเอกสารการแสดงรายได้และยื่นชำระภาษี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เบื้องต้น อนุญาตให้ </a:t>
            </a:r>
            <a:r>
              <a:rPr lang="en-US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sme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แต่ละรายนำเข้ารายการสินค้าได้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10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รายการ แต่จะสามารถเพิ่มรายการและรายละเอียดได้ภายหลัง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06721D-A492-4D3B-B386-BA80C5B70F22}"/>
              </a:ext>
            </a:extLst>
          </p:cNvPr>
          <p:cNvSpPr txBox="1"/>
          <p:nvPr/>
        </p:nvSpPr>
        <p:spPr>
          <a:xfrm>
            <a:off x="1352893" y="4336629"/>
            <a:ext cx="85299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</a:rPr>
              <a:t>กฎกระทรวงกำหนดลักษณะของ </a:t>
            </a:r>
            <a:r>
              <a:rPr lang="en-US" sz="2000" b="1" dirty="0" err="1">
                <a:solidFill>
                  <a:srgbClr val="FFFF00"/>
                </a:solidFill>
              </a:rPr>
              <a:t>sme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th-TH" sz="2000" b="1" dirty="0">
                <a:solidFill>
                  <a:srgbClr val="FFFF00"/>
                </a:solidFill>
              </a:rPr>
              <a:t>พ.ศ.</a:t>
            </a:r>
            <a:r>
              <a:rPr lang="en-US" sz="2000" b="1" dirty="0">
                <a:solidFill>
                  <a:srgbClr val="FFFF00"/>
                </a:solidFill>
              </a:rPr>
              <a:t>2562 </a:t>
            </a:r>
            <a:r>
              <a:rPr lang="th-TH" sz="2000" b="1" dirty="0">
                <a:solidFill>
                  <a:srgbClr val="FFFF00"/>
                </a:solidFill>
              </a:rPr>
              <a:t>และประกาศ </a:t>
            </a:r>
            <a:r>
              <a:rPr lang="th-TH" sz="2000" b="1" dirty="0" err="1">
                <a:solidFill>
                  <a:srgbClr val="FFFF00"/>
                </a:solidFill>
              </a:rPr>
              <a:t>สสว</a:t>
            </a:r>
            <a:r>
              <a:rPr lang="th-TH" sz="2000" b="1" dirty="0">
                <a:solidFill>
                  <a:srgbClr val="FFFF00"/>
                </a:solidFill>
              </a:rPr>
              <a:t>. เรื่องการกำหนดลักษณะของ </a:t>
            </a:r>
            <a:r>
              <a:rPr lang="en-US" sz="2000" b="1" dirty="0">
                <a:solidFill>
                  <a:srgbClr val="FFFF00"/>
                </a:solidFill>
              </a:rPr>
              <a:t>micro</a:t>
            </a:r>
          </a:p>
        </p:txBody>
      </p:sp>
    </p:spTree>
    <p:extLst>
      <p:ext uri="{BB962C8B-B14F-4D97-AF65-F5344CB8AC3E}">
        <p14:creationId xmlns:p14="http://schemas.microsoft.com/office/powerpoint/2010/main" val="40809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6298" cy="1002009"/>
          </a:xfrm>
        </p:spPr>
        <p:txBody>
          <a:bodyPr/>
          <a:lstStyle/>
          <a:p>
            <a:r>
              <a:rPr lang="th-TH" dirty="0" smtClean="0"/>
              <a:t>การกำหนดคุณลักษณะเฉพาะของพัสดุก่อนการสนับสนุน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SME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21543" cy="4195481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 smtClean="0"/>
              <a:t>ยึดหลักว่า ต้องเป็นพัสดุที่ตรงตามความต้องการของหน่วยงาน </a:t>
            </a:r>
            <a:r>
              <a:rPr lang="th-TH" sz="3200" b="1" u="sng" dirty="0" smtClean="0">
                <a:solidFill>
                  <a:srgbClr val="FF0000"/>
                </a:solidFill>
              </a:rPr>
              <a:t>ไม่ใช่ </a:t>
            </a:r>
            <a:r>
              <a:rPr lang="th-TH" sz="3200" dirty="0" smtClean="0"/>
              <a:t>ตรงกับที่มีใน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SME</a:t>
            </a:r>
            <a:r>
              <a:rPr lang="en-US" sz="3200" dirty="0" smtClean="0"/>
              <a:t>  </a:t>
            </a:r>
            <a:r>
              <a:rPr lang="th-TH" sz="3200" dirty="0" smtClean="0"/>
              <a:t>แต่</a:t>
            </a:r>
          </a:p>
          <a:p>
            <a:r>
              <a:rPr lang="th-TH" sz="3200" dirty="0" smtClean="0"/>
              <a:t>หน่วยงานต้องทำการตรวจสอบรายการ(รายการย่อย)ว่า พัสดุที่หน่วยงานต้องการ ไปตรงกับที่มีใน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SME</a:t>
            </a:r>
            <a:r>
              <a:rPr lang="en-US" sz="3200" dirty="0" smtClean="0"/>
              <a:t> </a:t>
            </a:r>
            <a:r>
              <a:rPr lang="th-TH" sz="3200" dirty="0" smtClean="0"/>
              <a:t>หรือไม่ ถ้าพบว่า </a:t>
            </a:r>
            <a:r>
              <a:rPr lang="th-TH" sz="3200" b="1" u="sng" dirty="0" smtClean="0">
                <a:solidFill>
                  <a:srgbClr val="FF0000"/>
                </a:solidFill>
              </a:rPr>
              <a:t>ตรง</a:t>
            </a:r>
            <a:r>
              <a:rPr lang="th-TH" sz="3200" dirty="0" smtClean="0"/>
              <a:t> จึงจำเป็นต้องจัดหาจาก </a:t>
            </a:r>
            <a:r>
              <a:rPr lang="en-US" sz="3200" dirty="0" smtClean="0"/>
              <a:t>SME</a:t>
            </a:r>
            <a:r>
              <a:rPr lang="th-TH" sz="3200" dirty="0" smtClean="0"/>
              <a:t> ก่อน </a:t>
            </a:r>
            <a:endParaRPr lang="en-US" sz="3200" dirty="0" smtClean="0"/>
          </a:p>
          <a:p>
            <a:r>
              <a:rPr lang="th-TH" sz="3200" dirty="0" smtClean="0"/>
              <a:t>ข้อควรระวัง 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เงื่อนไขในการจัดหาในขั้นของการจัดทำ </a:t>
            </a:r>
            <a:r>
              <a:rPr lang="en-US" sz="3200" b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TOR </a:t>
            </a:r>
            <a:r>
              <a:rPr lang="th-TH" sz="3200" dirty="0" smtClean="0"/>
              <a:t>จำเป็นต้องใช้ข้อความตามคู่มือนี้เสมอ อาทิ</a:t>
            </a:r>
          </a:p>
          <a:p>
            <a:pPr marL="0" indent="0">
              <a:buNone/>
            </a:pPr>
            <a:r>
              <a:rPr lang="th-TH" sz="3200" dirty="0" smtClean="0"/>
              <a:t>                 - </a:t>
            </a:r>
            <a:r>
              <a:rPr lang="th-TH" sz="3200" b="1" dirty="0" smtClean="0">
                <a:solidFill>
                  <a:srgbClr val="FFFF00"/>
                </a:solidFill>
              </a:rPr>
              <a:t>การให้แต้มต่อ </a:t>
            </a:r>
            <a:r>
              <a:rPr lang="en-US" sz="3200" b="1" dirty="0" err="1" smtClean="0">
                <a:solidFill>
                  <a:srgbClr val="FFFF00"/>
                </a:solidFill>
              </a:rPr>
              <a:t>sme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</a:rPr>
              <a:t>เสนอราคาสูงกว่ารายอื่นไม่เกินร้อยละ 10 (</a:t>
            </a:r>
            <a:r>
              <a:rPr lang="en-US" sz="32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  <a:r>
              <a:rPr lang="th-TH" sz="32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bidding</a:t>
            </a:r>
            <a:r>
              <a:rPr lang="th-TH" sz="3200" b="1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FF00"/>
                </a:solidFill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</a:rPr>
              <a:t>                - การบังคับใช้พัสดุภายในประเทศ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FF00"/>
                </a:solidFill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</a:rPr>
              <a:t>                - การจัดทำแผนการใช้พัสดุภายในประเทศ ไม่น้อยกว่าร้อยละ 60 ของสัญญา (งานจ้างทั่วไป)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2500D1-3FD5-4502-A22E-50760346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984"/>
          </a:xfrm>
        </p:spPr>
        <p:txBody>
          <a:bodyPr/>
          <a:lstStyle/>
          <a:p>
            <a:r>
              <a:rPr lang="th-TH" b="1" u="sng" dirty="0">
                <a:solidFill>
                  <a:srgbClr val="FFFF00"/>
                </a:solidFill>
              </a:rPr>
              <a:t>ผู้ที่มีส่วนรับผิดชอบและดำเนินการ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88A150-EB64-4685-9436-B72C51EF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117" y="1254268"/>
            <a:ext cx="10041766" cy="5151013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จนท.และ หน.จนท.(พัสดุ)</a:t>
            </a:r>
          </a:p>
          <a:p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 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TOR 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คณะกรรมการตรวจรับพัสดุ 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๔.หน.ส่วนราชการ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๕.ผู้มีอำนาจเหนือ หน.ส่วนราชการ 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 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 (เฉพาะกรณี)</a:t>
            </a:r>
          </a:p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ในส่วนของ อร.นั้น มีหน่วยงานรับผิดชอบในการวางแผนซ่อมสร้างเรือและกำหนดขอบเขตของงานและคุณลักษณะเฉพาะของพัสดุในการรองรับแผนอยู่แล้ว ตั้งแต่ต้น                        เช่น กผงร.ก</a:t>
            </a:r>
            <a:r>
              <a:rPr lang="th-TH" sz="3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ผช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.อร. ,</a:t>
            </a:r>
            <a:r>
              <a:rPr lang="th-TH" sz="3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กผ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ป.อรม.อร. ,</a:t>
            </a:r>
            <a:r>
              <a:rPr lang="th-TH" sz="3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กผ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ป.</a:t>
            </a:r>
            <a:r>
              <a:rPr lang="th-TH" sz="3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อจปร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.อร. ,</a:t>
            </a:r>
            <a:r>
              <a:rPr lang="th-TH" sz="3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กผ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ป.</a:t>
            </a:r>
            <a:r>
              <a:rPr lang="th-TH" sz="36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อธ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บ.อร.</a:t>
            </a:r>
          </a:p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</a:t>
            </a:r>
            <a:r>
              <a:rPr lang="th-TH" sz="3600" b="1" dirty="0">
                <a:solidFill>
                  <a:srgbClr val="FF0000"/>
                </a:solidFill>
                <a:highlight>
                  <a:srgbClr val="FFFF00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ดังนั้น กองแผนฯ จึงเป็นเฟืองแรกของหน่วยในการขับเคลื่อนองค์กรและกำหนดทิศทางให้ภาระกิจของ อร. บรรลุเป้าหมาย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659</TotalTime>
  <Words>1431</Words>
  <Application>Microsoft Office PowerPoint</Application>
  <PresentationFormat>แบบจอกว้าง</PresentationFormat>
  <Paragraphs>109</Paragraphs>
  <Slides>26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4" baseType="lpstr">
      <vt:lpstr>Angsana New</vt:lpstr>
      <vt:lpstr>AngsanaUPC</vt:lpstr>
      <vt:lpstr>Arial</vt:lpstr>
      <vt:lpstr>Century Gothic</vt:lpstr>
      <vt:lpstr>Cordia New</vt:lpstr>
      <vt:lpstr>TH SarabunIT๙</vt:lpstr>
      <vt:lpstr>Wingdings 3</vt:lpstr>
      <vt:lpstr>Ion</vt:lpstr>
      <vt:lpstr>                                    กบ.อร.      ชี้แจงแนวทางการปฏิบัติตามหนังสือ ว 845  </vt:lpstr>
      <vt:lpstr>การจัดซื้อจัดจ้าง ถือปฏิบัติตามกฎหมาย ระเบียบ กฎกระทรวง ตลอดจน ประกาศและหนังสือสั่งการจาก หน่วยงานและคณะกรรมการที่เกี่ยวข้อง ดังนี้</vt:lpstr>
      <vt:lpstr>กฎกระทรวงกำหนดพัสดุและวิธีการจัดซื้อจัดจ้างพัสดุที่รัฐต้องการส่งเสริม หรือสนับสนุน (ฉบับที่ 2) พ.ศ.2563</vt:lpstr>
      <vt:lpstr>กฎกระทรวง มีการบังคับใช้ตั้งแต่ 22 ธ.ค.63       แต่ขาดรายละเอียดการดำเนินการ จนกระทั่งมีหนังสือเวียน </vt:lpstr>
      <vt:lpstr>การทำความเข้าใจบริบทของหนังสือแนวทาง ฯ  ว 845</vt:lpstr>
      <vt:lpstr>SME  คือ อะไร  Small and Medium Enterprises    ตาม พรบ.ส่งเสริมวิสาหกิจขนาดกลางและขนาดย่อม พ.ศ.2543</vt:lpstr>
      <vt:lpstr>หนังสือเวียน ฯ กำหนดให้สนับสนุนเฉพาะ SME  ที่ขึ้นทะเบียนกับ สำนักงานส่งเสริมวิสาหกิจขนาดกลางและขนาดย่อม  (สสว) เท่านั้น</vt:lpstr>
      <vt:lpstr>การกำหนดคุณลักษณะเฉพาะของพัสดุก่อนการสนับสนุน SME</vt:lpstr>
      <vt:lpstr>ผู้ที่มีส่วนรับผิดชอบและดำเนินการ</vt:lpstr>
      <vt:lpstr>แผนจัดซื้อจัดจ้าง อร. งป.65</vt:lpstr>
      <vt:lpstr>1.ต้องตรวจสอบรายการจัดซื้อจัดจ้างของหน่วยในปี งป.ทั้งหมด 2.หากพบว่าพัสดุใดเป็น SME  ให้แยกออกมารวมกลุ่มกัน </vt:lpstr>
      <vt:lpstr>การดำเนินการของ อร. (กรณี SME )</vt:lpstr>
      <vt:lpstr>Made in thailand</vt:lpstr>
      <vt:lpstr>งานซื้อ</vt:lpstr>
      <vt:lpstr>การจัดซื้อพัสดุจากต่างประเทศ</vt:lpstr>
      <vt:lpstr>งานจ้างอื่นๆ ต้องใช้พัสดุประเภทวัสดุหรือครุภัณฑ์ภายในประเทศ               ไม่น้อยกว่า ร้อยละ 60 ของมูลค่ารวมของวัสดุ หรือครุภัณฑ์ในงานนั้นๆ</vt:lpstr>
      <vt:lpstr>หน้าที่ของคู่สัญญาในงานจ้าง</vt:lpstr>
      <vt:lpstr>หน้าที่คณะกรรมการตรวจรับพัสดุ</vt:lpstr>
      <vt:lpstr>การแก้ไขสัญญา</vt:lpstr>
      <vt:lpstr>  การกำหนดเงื่อนไขในเอกสารประกวดราคา e - bidding                                        (หมายรวมถึงเงื่อนไขประกอบหนังสือเชิญชวนวิธีคัดเลือกด้วย)</vt:lpstr>
      <vt:lpstr>การตรวจสอบรายการพัสดุและผู้ประกอบการ SME</vt:lpstr>
      <vt:lpstr>งานนำเสนอ PowerPoint</vt:lpstr>
      <vt:lpstr>งานนำเสนอ PowerPoint</vt:lpstr>
      <vt:lpstr>การตรวจสอบพัสดุ MIT</vt:lpstr>
      <vt:lpstr>งานนำเสนอ PowerPoint</vt:lpstr>
      <vt:lpstr>ตอบข้อซักถาม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กฎกระทรวงกำหนดพัสดุและวิธีการจัดซื้อจัดจ้างพัสดุที่รัฐต้องการส่งเสริมหรือสนับสนุน (ฉบับที่ 2) พ.ศ.2563</dc:title>
  <dc:creator>jd</dc:creator>
  <cp:lastModifiedBy>dockyard</cp:lastModifiedBy>
  <cp:revision>100</cp:revision>
  <dcterms:created xsi:type="dcterms:W3CDTF">2021-03-27T13:41:55Z</dcterms:created>
  <dcterms:modified xsi:type="dcterms:W3CDTF">2021-09-01T06:50:41Z</dcterms:modified>
</cp:coreProperties>
</file>