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258" r:id="rId3"/>
    <p:sldId id="257" r:id="rId4"/>
    <p:sldId id="260" r:id="rId5"/>
    <p:sldId id="277" r:id="rId6"/>
    <p:sldId id="259" r:id="rId7"/>
    <p:sldId id="264" r:id="rId8"/>
    <p:sldId id="261" r:id="rId9"/>
    <p:sldId id="266" r:id="rId10"/>
    <p:sldId id="285" r:id="rId11"/>
    <p:sldId id="284" r:id="rId12"/>
    <p:sldId id="286" r:id="rId13"/>
    <p:sldId id="283" r:id="rId14"/>
    <p:sldId id="262" r:id="rId15"/>
    <p:sldId id="281" r:id="rId16"/>
    <p:sldId id="263" r:id="rId17"/>
    <p:sldId id="265" r:id="rId18"/>
    <p:sldId id="267" r:id="rId19"/>
    <p:sldId id="272" r:id="rId20"/>
    <p:sldId id="282" r:id="rId21"/>
    <p:sldId id="280" r:id="rId22"/>
    <p:sldId id="273" r:id="rId23"/>
    <p:sldId id="274" r:id="rId24"/>
    <p:sldId id="270" r:id="rId25"/>
    <p:sldId id="269" r:id="rId26"/>
    <p:sldId id="278" r:id="rId27"/>
    <p:sldId id="279" r:id="rId28"/>
    <p:sldId id="271" r:id="rId29"/>
    <p:sldId id="275" r:id="rId30"/>
    <p:sldId id="276" r:id="rId31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57182" cy="467027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994435" y="0"/>
            <a:ext cx="3057182" cy="467027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4229A69B-B88A-4453-BC74-5AE98DAA71DD}" type="datetimeFigureOut">
              <a:rPr lang="th-TH" smtClean="0"/>
              <a:t>18/07/65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2" y="8842074"/>
            <a:ext cx="3057182" cy="467027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994435" y="8842074"/>
            <a:ext cx="3057182" cy="467027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3FC4F5AE-B96B-4186-91C6-07EDCA2C0E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8009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BF87-64F8-49FD-81FA-2B30DCFACE6D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D730-8A57-4EA2-B895-7F4107C0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8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BF87-64F8-49FD-81FA-2B30DCFACE6D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D730-8A57-4EA2-B895-7F4107C0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3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BF87-64F8-49FD-81FA-2B30DCFACE6D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D730-8A57-4EA2-B895-7F4107C0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4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BF87-64F8-49FD-81FA-2B30DCFACE6D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D730-8A57-4EA2-B895-7F4107C0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BF87-64F8-49FD-81FA-2B30DCFACE6D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D730-8A57-4EA2-B895-7F4107C0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41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BF87-64F8-49FD-81FA-2B30DCFACE6D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D730-8A57-4EA2-B895-7F4107C0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71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BF87-64F8-49FD-81FA-2B30DCFACE6D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D730-8A57-4EA2-B895-7F4107C0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17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BF87-64F8-49FD-81FA-2B30DCFACE6D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D730-8A57-4EA2-B895-7F4107C0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3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BF87-64F8-49FD-81FA-2B30DCFACE6D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D730-8A57-4EA2-B895-7F4107C0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5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BF87-64F8-49FD-81FA-2B30DCFACE6D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D730-8A57-4EA2-B895-7F4107C0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1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BF87-64F8-49FD-81FA-2B30DCFACE6D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D730-8A57-4EA2-B895-7F4107C0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4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FBF87-64F8-49FD-81FA-2B30DCFACE6D}" type="datetimeFigureOut">
              <a:rPr lang="en-US" smtClean="0"/>
              <a:t>18-Jul-22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1D730-8A57-4EA2-B895-7F4107C0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6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320534" y="285953"/>
            <a:ext cx="9541603" cy="2735065"/>
          </a:xfrm>
        </p:spPr>
        <p:txBody>
          <a:bodyPr>
            <a:noAutofit/>
          </a:bodyPr>
          <a:lstStyle/>
          <a:p>
            <a:r>
              <a:rPr lang="th-TH" sz="9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กระบวนการจัดหาพัสดุและงานจัดซื้อจัดจ้าง</a:t>
            </a:r>
            <a:endParaRPr lang="en-US" sz="9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19336" y="3021018"/>
            <a:ext cx="9144000" cy="1655762"/>
          </a:xfrm>
        </p:spPr>
        <p:txBody>
          <a:bodyPr>
            <a:normAutofit/>
          </a:bodyPr>
          <a:lstStyle/>
          <a:p>
            <a:r>
              <a:rPr lang="th-TH" sz="8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กรมอู่ทหารเรือ</a:t>
            </a:r>
            <a:endParaRPr lang="en-US" sz="8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7564582" y="5143500"/>
            <a:ext cx="4364181" cy="1508105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r"/>
            <a:r>
              <a:rPr lang="th-TH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น.อ</a:t>
            </a:r>
            <a: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.ขจรเดช ไชยเจริญ</a:t>
            </a:r>
          </a:p>
          <a:p>
            <a:pPr algn="r"/>
            <a: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ผอ.กบ.อร. </a:t>
            </a:r>
          </a:p>
          <a:p>
            <a:pPr algn="r"/>
            <a:r>
              <a:rPr lang="th-TH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19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  <a:r>
              <a:rPr lang="th-TH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ก.ค.65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190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73487" y="297392"/>
            <a:ext cx="7944557" cy="1325563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th-TH" dirty="0" smtClean="0">
                <a:solidFill>
                  <a:srgbClr val="FFFF00"/>
                </a:solidFill>
              </a:rPr>
              <a:t>    ความหมายของเงินในกระบวนการจัดซื้อจัดจ้าง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80622" y="1825625"/>
            <a:ext cx="11808178" cy="4351338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chemeClr val="bg1"/>
                </a:solidFill>
              </a:rPr>
              <a:t>วงเงินงบประมาณ คือ ราคาที่หน่วยงานของรัฐได้รับการจัดสรรในรายการซื้อหรือจ้างนั้นๆ </a:t>
            </a:r>
          </a:p>
          <a:p>
            <a:r>
              <a:rPr lang="th-TH" sz="3200" b="1" dirty="0" smtClean="0">
                <a:solidFill>
                  <a:schemeClr val="bg1"/>
                </a:solidFill>
              </a:rPr>
              <a:t>วงเงินราคากลาง คือ วงเงินที่จะใช้ในการออกเรื่องจัดซื้อจัดจ้าง โดยมีที่มาของราคากลาง ตามที่ </a:t>
            </a:r>
            <a:r>
              <a:rPr lang="th-TH" sz="3200" b="1" dirty="0" err="1" smtClean="0">
                <a:solidFill>
                  <a:schemeClr val="bg1"/>
                </a:solidFill>
              </a:rPr>
              <a:t>พรบ</a:t>
            </a:r>
            <a:r>
              <a:rPr lang="th-TH" sz="3200" b="1" dirty="0" smtClean="0">
                <a:solidFill>
                  <a:schemeClr val="bg1"/>
                </a:solidFill>
              </a:rPr>
              <a:t>.กำหนด (สำหรับ อร. วงเงินนี้มาจาก </a:t>
            </a:r>
            <a:r>
              <a:rPr lang="th-TH" sz="3200" b="1" dirty="0" err="1" smtClean="0">
                <a:solidFill>
                  <a:schemeClr val="bg1"/>
                </a:solidFill>
              </a:rPr>
              <a:t>พรบ</a:t>
            </a:r>
            <a:r>
              <a:rPr lang="th-TH" sz="3200" b="1" dirty="0" smtClean="0">
                <a:solidFill>
                  <a:schemeClr val="bg1"/>
                </a:solidFill>
              </a:rPr>
              <a:t>.มาตรา 4 ในข้อ 3,4,5,6)</a:t>
            </a:r>
          </a:p>
          <a:p>
            <a:r>
              <a:rPr lang="th-TH" sz="3200" b="1" dirty="0" smtClean="0">
                <a:solidFill>
                  <a:schemeClr val="bg1"/>
                </a:solidFill>
              </a:rPr>
              <a:t>วงเงินที่ชนะการเสนอราคา หรือ วงเงินที่อนุมัติสั่งซื้อสั่งจ้าง คือ วงเงินที่จะใช้ในการทำสัญญา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74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5873" cy="1692275"/>
          </a:xfrm>
        </p:spPr>
        <p:txBody>
          <a:bodyPr>
            <a:noAutofit/>
          </a:bodyPr>
          <a:lstStyle/>
          <a:p>
            <a:r>
              <a:rPr lang="th-TH" sz="2800" dirty="0"/>
              <a:t>กรมบัญชีกลางตอบข้อหารือ ของ </a:t>
            </a:r>
            <a:r>
              <a:rPr lang="th-TH" sz="2800" dirty="0" err="1"/>
              <a:t>อบต</a:t>
            </a:r>
            <a:r>
              <a:rPr lang="th-TH" sz="2800" dirty="0"/>
              <a:t>. เขาขาว จ.นครศรีธรรมราช ว่า ว206 ไม่บังคับใช้กับการจัดซื้อจัดจ้างวงเงิน</a:t>
            </a:r>
            <a:r>
              <a:rPr lang="th-TH" sz="2800" b="1" u="sng" dirty="0">
                <a:solidFill>
                  <a:srgbClr val="FF0000"/>
                </a:solidFill>
              </a:rPr>
              <a:t>ไม่เกิน 500,000 บาท </a:t>
            </a:r>
            <a:r>
              <a:rPr lang="th-TH" sz="2800" dirty="0"/>
              <a:t>หน่วยงานสามารถใช้ดุลพินิจในการสืบราคา</a:t>
            </a:r>
            <a:r>
              <a:rPr lang="th-TH" sz="2800" b="1" u="sng" dirty="0">
                <a:solidFill>
                  <a:srgbClr val="FF0000"/>
                </a:solidFill>
              </a:rPr>
              <a:t>การจัดซื้อจัดจ้างที่ไม่ใช่งานจ้างก่อสร้าง</a:t>
            </a:r>
            <a:r>
              <a:rPr lang="th-TH" sz="2800" dirty="0"/>
              <a:t> </a:t>
            </a:r>
            <a:r>
              <a:rPr lang="th-TH" sz="2800" dirty="0" smtClean="0"/>
              <a:t>                    </a:t>
            </a:r>
            <a:r>
              <a:rPr lang="th-TH" sz="2800" b="1" u="sng" dirty="0" smtClean="0">
                <a:solidFill>
                  <a:srgbClr val="FF0000"/>
                </a:solidFill>
              </a:rPr>
              <a:t>โดย</a:t>
            </a:r>
            <a:r>
              <a:rPr lang="th-TH" sz="2800" b="1" u="sng" dirty="0">
                <a:solidFill>
                  <a:srgbClr val="FF0000"/>
                </a:solidFill>
              </a:rPr>
              <a:t>ไม่จำเป็นต้องสืบ 3 รายได้ </a:t>
            </a:r>
            <a:r>
              <a:rPr lang="th-TH" sz="2800" dirty="0"/>
              <a:t>แต่การใช้ดุลพินิจต้องต้องเป็นไปตามหลักการของ </a:t>
            </a:r>
            <a:r>
              <a:rPr lang="th-TH" sz="2800" dirty="0" err="1"/>
              <a:t>พรบ</a:t>
            </a:r>
            <a:r>
              <a:rPr lang="th-TH" sz="2800" dirty="0"/>
              <a:t>.จัดซื้อจัดจ้าง มาตรา 8 คุ้มค่า โปร่งใส มีประสิทธิภาพประสิทธิผล ตรวจสอบได้</a:t>
            </a:r>
            <a:endParaRPr lang="en-US" sz="2800" dirty="0"/>
          </a:p>
        </p:txBody>
      </p:sp>
      <p:pic>
        <p:nvPicPr>
          <p:cNvPr id="1026" name="Picture 2" descr="Pictu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197" y="2388105"/>
            <a:ext cx="82867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57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27809" y="94961"/>
            <a:ext cx="10515600" cy="1325563"/>
          </a:xfrm>
        </p:spPr>
        <p:txBody>
          <a:bodyPr/>
          <a:lstStyle/>
          <a:p>
            <a:pPr algn="ctr"/>
            <a:r>
              <a:rPr lang="th-TH" b="1" dirty="0" smtClean="0">
                <a:solidFill>
                  <a:srgbClr val="FFFF00"/>
                </a:solidFill>
              </a:rPr>
              <a:t>ผู้มีส่วนได้เสียกับผู้ยื่นข้อเสนอ หมายถึงใคร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???</a:t>
            </a:r>
            <a:endParaRPr lang="en-US" b="1" dirty="0">
              <a:solidFill>
                <a:srgbClr val="FFFF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1026" name="Picture 2" descr="Pictu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72" y="1278517"/>
            <a:ext cx="9943257" cy="514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587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ข้อควรระวัง</a:t>
            </a:r>
            <a:endParaRPr lang="en-US" b="1" u="sng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0311" y="1496291"/>
            <a:ext cx="11887199" cy="4722236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หากใช้วิธีจัดหาโดย </a:t>
            </a:r>
            <a:r>
              <a:rPr lang="en-US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e-bidding </a:t>
            </a:r>
            <a:r>
              <a:rPr 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วิธีคัดเลือก ทั้งงานซื้อหรืองานจ้างทั่วไปที่มิใช่งานก่อสร้าง ห้ามระบุยี่ห้อ ระบุประเทศหรือ ทวีป ลงใน </a:t>
            </a:r>
            <a:r>
              <a:rPr lang="en-US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tor </a:t>
            </a:r>
            <a:endParaRPr lang="th-TH" sz="3200" b="1" dirty="0" smtClean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e-bidding</a:t>
            </a:r>
            <a:r>
              <a:rPr 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ที่สมบรูณ์ต้องทำให้เกิดการ</a:t>
            </a:r>
            <a:r>
              <a:rPr lang="th-TH" sz="32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แข่งขันยี่ห้อ</a:t>
            </a:r>
            <a:r>
              <a:rPr 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ได้อย่างน้อย </a:t>
            </a:r>
            <a:r>
              <a:rPr lang="th-TH" sz="32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ราย </a:t>
            </a:r>
            <a:r>
              <a:rPr 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ไม่ใช่แข่งตัวแทน</a:t>
            </a:r>
            <a:r>
              <a:rPr 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r>
              <a:rPr 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การกำหนดผลงาน โดยปกติใช้กับงานก่อสร้าง หากเป็นงานซื้อต้องไม่กำหนดผลงาน เว้นการซื้อพร้อมติดตั้ง</a:t>
            </a:r>
          </a:p>
          <a:p>
            <a:pPr marL="0" indent="0">
              <a:buNone/>
            </a:pPr>
            <a:r>
              <a:rPr 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(หนังสือ คณะกรรมการวินิจฉัย ฯ กรมบัญชีกลาง ด่วนที่สุด ที่ </a:t>
            </a:r>
            <a:r>
              <a:rPr lang="th-TH" sz="3200" b="1" dirty="0" err="1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กค</a:t>
            </a:r>
            <a:r>
              <a:rPr 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0405.2/ว 214 ลง 18 พ.ค.63)   </a:t>
            </a:r>
          </a:p>
          <a:p>
            <a:r>
              <a:rPr 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ห้ามกำหนด </a:t>
            </a:r>
            <a:r>
              <a:rPr lang="en-US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tor </a:t>
            </a:r>
            <a:r>
              <a:rPr 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ระบุ ว่าคู่สัญญาจะรับผิดชอบค่าใช้จ่ายในการตรวจรับพัสดุ ในสิทธิของคณะกรรมการตรวจรับฯ เช่น ค่าเบี้ยเลี้ยง ค่าเดินทาง   </a:t>
            </a:r>
          </a:p>
          <a:p>
            <a:endParaRPr lang="en-US" sz="3600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1878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เมื่อได้รับการแต่งตั้งเป็นคณะกรรมการจัดซื้อหรือจ้าง โดยวิธีคัดเลือก</a:t>
            </a:r>
            <a:endParaRPr lang="en-US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569027"/>
            <a:ext cx="10903527" cy="51019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dirty="0" smtClean="0"/>
              <a:t>       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</a:t>
            </a:r>
            <a:r>
              <a:rPr lang="th-TH" sz="32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ปฎิบัติ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ดังนี้</a:t>
            </a:r>
          </a:p>
          <a:p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1.ออกหนังสือเชิญชวนผู้ประกอบการ ตามรายชื่อระบุในแบบฟอร์ม บก.06 (ราคากลาง) ไม่น้อยกว่า 3 ราย แต่ในกรณีที่ มีผู้มีคุณสมบัติเพียง 2 ราย ก็เชิญทั้ง 2 ราย </a:t>
            </a:r>
          </a:p>
          <a:p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2.ผู้ได้รับหนังสือเชิญชวนต้องยื่นเสนอราคากับหน่วยงาน</a:t>
            </a:r>
            <a:r>
              <a:rPr lang="th-TH" sz="32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ไม่ใช่ยื่นกับประธานฯ ตามวันและเวลาที่กำหนด</a:t>
            </a:r>
          </a:p>
          <a:p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3.ในวันถัดมาให้ </a:t>
            </a:r>
            <a:r>
              <a:rPr lang="th-TH" sz="3200" dirty="0" err="1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คกก</a:t>
            </a:r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.ตรวจเอกสารหลักฐาน ต่างๆ ของผู้เสนอราคาทุกราย ว่า ถูกต้อง ครบถ้วน หรือไม่ เพียงใด </a:t>
            </a:r>
            <a:r>
              <a:rPr lang="th-TH" sz="3200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ห้ามตัดตกคุณสมบัติเด็ดขาด </a:t>
            </a:r>
          </a:p>
          <a:p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4.เจรจาต่อรองราคาจนถึงที่สุด โดยให้มีหนังสือยืนยันราคาเดิมหรือยอมลดราคา </a:t>
            </a:r>
          </a:p>
          <a:p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5.ในกรณีที่ มีผู้มีคุณสมบัติครบถ้วน ถูกต้องมาเสนอเพียงรายเดียว ให้คณะกรรมการ ฯ ชี้แจงเหตุผล </a:t>
            </a:r>
            <a:b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ว่างานในรายการนี้ มีความสำคัญต่อ หน้าที่และภารกิจของหน่วย หรือ </a:t>
            </a:r>
            <a:r>
              <a:rPr lang="th-TH" sz="3200" dirty="0" err="1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ทร</a:t>
            </a:r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.ในภาพรวม อย่างไร เช่น                    </a:t>
            </a:r>
            <a:r>
              <a:rPr lang="th-TH" sz="3200" dirty="0" err="1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ร.ล</a:t>
            </a:r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.กระบี่ มีความจำเป็นที่จะต้อง</a:t>
            </a:r>
            <a:r>
              <a:rPr lang="th-TH" sz="3200" dirty="0" err="1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ปฎิบัติ</a:t>
            </a:r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ราชการ กับ </a:t>
            </a:r>
            <a:r>
              <a:rPr lang="th-TH" sz="3200" dirty="0" err="1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มฝ.นนร</a:t>
            </a:r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ในช่วง...... ดังนั้นหากอุปกรณ์ดังกล่าว ไม่ได้รับการซ่อมทำ ก็จะทำให้เรือขาดความพร้อม และประสิทธิภาพของการปฏิบัติงานลดลง จึงเห็นควรดำเนินการ จัดซื้อ/จ้าง ......</a:t>
            </a:r>
            <a:endParaRPr lang="en-US" sz="3200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977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การรับรองเอกสารที่จัดทำจาก </a:t>
            </a:r>
            <a:r>
              <a:rPr lang="th-TH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ตปท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N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otary public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987136" y="1797627"/>
            <a:ext cx="1564153" cy="369332"/>
          </a:xfrm>
          <a:prstGeom prst="rect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/>
              <a:t>เอกสารต่างๆ ของ บ.</a:t>
            </a:r>
            <a:endParaRPr lang="en-US" dirty="0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890539" y="3103661"/>
            <a:ext cx="1839190" cy="92333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/>
              <a:t>ยื่นกระทรวงการต่างประเทศ ของ ตนเองเพื่อรับรอง</a:t>
            </a:r>
            <a:endParaRPr lang="en-US" dirty="0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987136" y="5163520"/>
            <a:ext cx="1742593" cy="646331"/>
          </a:xfrm>
          <a:prstGeom prst="rect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/>
              <a:t>สถานกงสุล/สถานทูตไทย ในประเทศนั้น รับรอง</a:t>
            </a:r>
            <a:endParaRPr lang="en-US" dirty="0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6872751" y="1843793"/>
            <a:ext cx="2494844" cy="646331"/>
          </a:xfrm>
          <a:prstGeom prst="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/>
              <a:t>นำเอกสารนั้นมายื่นที่ กระทรวงการต่างประเทศ เพื่อรับรอง</a:t>
            </a:r>
            <a:endParaRPr lang="en-US" dirty="0"/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6951773" y="3404021"/>
            <a:ext cx="2336800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/>
              <a:t>แปลเอกสาร โดยผู้แปลได้รับใบอนุญาตจากกระทรวงยุติธรรม</a:t>
            </a:r>
            <a:endParaRPr lang="en-US" dirty="0"/>
          </a:p>
        </p:txBody>
      </p:sp>
      <p:cxnSp>
        <p:nvCxnSpPr>
          <p:cNvPr id="11" name="ลูกศรเชื่อมต่อแบบตรง 10"/>
          <p:cNvCxnSpPr>
            <a:stCxn id="4" idx="2"/>
          </p:cNvCxnSpPr>
          <p:nvPr/>
        </p:nvCxnSpPr>
        <p:spPr>
          <a:xfrm flipH="1">
            <a:off x="1769212" y="2166959"/>
            <a:ext cx="1" cy="960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รูปภาพ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6763" y="4045026"/>
            <a:ext cx="269770" cy="1249463"/>
          </a:xfrm>
          <a:prstGeom prst="rect">
            <a:avLst/>
          </a:prstGeom>
        </p:spPr>
      </p:pic>
      <p:cxnSp>
        <p:nvCxnSpPr>
          <p:cNvPr id="15" name="ตัวเชื่อมต่อหักมุม 14"/>
          <p:cNvCxnSpPr>
            <a:stCxn id="7" idx="3"/>
          </p:cNvCxnSpPr>
          <p:nvPr/>
        </p:nvCxnSpPr>
        <p:spPr>
          <a:xfrm flipV="1">
            <a:off x="2729729" y="2166959"/>
            <a:ext cx="3964582" cy="3319727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รูปภาพ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4339" y="2484377"/>
            <a:ext cx="231668" cy="1072989"/>
          </a:xfrm>
          <a:prstGeom prst="rect">
            <a:avLst/>
          </a:prstGeom>
        </p:spPr>
      </p:pic>
      <p:pic>
        <p:nvPicPr>
          <p:cNvPr id="17" name="รูปภาพ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4339" y="4090531"/>
            <a:ext cx="231668" cy="1072989"/>
          </a:xfrm>
          <a:prstGeom prst="rect">
            <a:avLst/>
          </a:prstGeom>
        </p:spPr>
      </p:pic>
      <p:sp>
        <p:nvSpPr>
          <p:cNvPr id="18" name="กล่องข้อความ 17"/>
          <p:cNvSpPr txBox="1"/>
          <p:nvPr/>
        </p:nvSpPr>
        <p:spPr>
          <a:xfrm>
            <a:off x="6872751" y="5163519"/>
            <a:ext cx="2677649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/>
              <a:t> คณะกรรมการจัดซื้อ/จ้าง                            เป็นผู้ตรวจสอบและพิจารณา</a:t>
            </a:r>
            <a:endParaRPr lang="en-US" dirty="0"/>
          </a:p>
        </p:txBody>
      </p:sp>
      <p:cxnSp>
        <p:nvCxnSpPr>
          <p:cNvPr id="20" name="ตัวเชื่อมต่อตรง 19"/>
          <p:cNvCxnSpPr/>
          <p:nvPr/>
        </p:nvCxnSpPr>
        <p:spPr>
          <a:xfrm>
            <a:off x="5294489" y="1580444"/>
            <a:ext cx="56444" cy="4831645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กล่องข้อความ 20"/>
          <p:cNvSpPr txBox="1"/>
          <p:nvPr/>
        </p:nvSpPr>
        <p:spPr>
          <a:xfrm>
            <a:off x="838200" y="6227423"/>
            <a:ext cx="2731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 </a:t>
            </a:r>
            <a:r>
              <a:rPr lang="th-TH" dirty="0" smtClean="0"/>
              <a:t>            </a:t>
            </a:r>
            <a:r>
              <a:rPr lang="th-TH" sz="2800" b="1" dirty="0" smtClean="0">
                <a:solidFill>
                  <a:srgbClr val="FFFF00"/>
                </a:solidFill>
              </a:rPr>
              <a:t>ต่างประเทศ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22" name="กล่องข้อความ 21"/>
          <p:cNvSpPr txBox="1"/>
          <p:nvPr/>
        </p:nvSpPr>
        <p:spPr>
          <a:xfrm>
            <a:off x="7800622" y="6276687"/>
            <a:ext cx="1860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solidFill>
                  <a:srgbClr val="FFFF00"/>
                </a:solidFill>
              </a:rPr>
              <a:t>ในประเทศ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23" name="สายฟ้า 22"/>
          <p:cNvSpPr/>
          <p:nvPr/>
        </p:nvSpPr>
        <p:spPr>
          <a:xfrm rot="4678877">
            <a:off x="9596834" y="2278458"/>
            <a:ext cx="918392" cy="1654647"/>
          </a:xfrm>
          <a:prstGeom prst="lightningBol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ข้อควรระวัง</a:t>
            </a:r>
            <a:endParaRPr lang="en-US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419225"/>
            <a:ext cx="10823222" cy="4351338"/>
          </a:xfrm>
        </p:spPr>
        <p:txBody>
          <a:bodyPr>
            <a:normAutofit lnSpcReduction="10000"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ผู้มายื่นเสนอราคา ต้องได้รับมอบอำนาจอย่างถูกต้องจาก ผู้มีอำนาจ (ใบมอบอำนาจ ติดอากร และ สำเนาบัตร 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ปชช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ทะเบียนบ้าน ทั้ง 2 ฝ่าย)</a:t>
            </a:r>
          </a:p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หากเจรจาต่อรองแล้ว ยอมลดราคา ผู้ยื่นเสนอราคา สามารถ เขียนลงในใบเสนอราคา เพื่อยืนยันราคาใหม่ เป็นตัวเลขพร้อมตัวอักษรให้ชัดเจนในใบเสนอราคา และ ลงนามกำกับให้เรียบร้อย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พร้อมประทับตรา ไม่ต้องพิมพ์ใหม่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(กรณีเฉพาะเจาะจง ผู้ยื่นราคาพบ 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คกก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.เปิดซอง)</a:t>
            </a:r>
          </a:p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การเข้าเสนอราคา ผู้ยื่นเสนอราคา ต้องยอมรับเงื่อนไข รายละเอียดต่างๆ สอดคล้อง ต้องกันกับที่ทางราชการกำหนดทุกประการ เช่น กำหนดส่งมอบงานภายใน 120 วัน นับถัดจากลงนามในสัญญา แต่ ผู้ยื่น เสนอผิดเป็น 180 วัน ถือเป็นสาระสำคัญ แบบนี้ต้องแก้ไข ไม่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งั้น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ตัดตก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ต้องการพัสดุ จำนวน 5 รายการ แต่ ผู้ยื่นเสนอ 3 รายการ แบบนี้ก็ไม่ได้ , รุ่น ตราอักษร ขนาด มิติ ค่าตัวเลขต่างๆ  หน่วยที่ใช้ (ซม./นิ้ว/เมตร/กก. ฯ) ปีที่ผลิต ดูให้ละเอียด ต้องตรงกันทั้งสองฝ่าย  ห้ามผิดเพี้ยน หากพบข้อผิดพลาด แจ้ง 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จนท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.ทันที(กรณีที่เป็นสาระสำคัญ อาจจำเป็นต้องยกเลิก)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1062565" y="5795082"/>
            <a:ext cx="10812759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เสนอแนะ ...กรณีที่ใช้วิธีคัดเลือก/เฉพาะเจาะจง และพอจะทราบตัวผู้รับจ้างบ้างแล้ว ในขั้นจัดทำ </a:t>
            </a:r>
            <a:r>
              <a:rPr lang="en-US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tor </a:t>
            </a:r>
            <a:r>
              <a:rPr lang="th-TH" sz="2000" b="1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จนท</a:t>
            </a:r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.ผู้รับผิดชอบของ </a:t>
            </a:r>
            <a:r>
              <a:rPr lang="th-TH" sz="2000" b="1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กผช</a:t>
            </a:r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.อร. ควรประสานผู้รับจ้างอย่างใกล้ชิด ปรับแก้ไขจนครบถ้วนสมบรูณ์ เมื่อได้ไฟล์ที่ถูกต้องแล้วให้ยึดไฟล์นั้นเป็นหลัก</a:t>
            </a:r>
            <a:endParaRPr lang="en-US" sz="2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490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199" y="126134"/>
            <a:ext cx="10515600" cy="1325563"/>
          </a:xfrm>
        </p:spPr>
        <p:txBody>
          <a:bodyPr/>
          <a:lstStyle/>
          <a:p>
            <a:r>
              <a:rPr lang="th-TH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 ที่เกิดจากการจัดหา</a:t>
            </a:r>
            <a:endParaRPr lang="en-US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26472" y="1202170"/>
            <a:ext cx="11100955" cy="5655830"/>
          </a:xfrm>
        </p:spPr>
        <p:txBody>
          <a:bodyPr>
            <a:normAutofit/>
          </a:bodyPr>
          <a:lstStyle/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กผช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.อร. เป็นหน่วยงานของ อร. ดำเนินการออกรายละเอียด คุณลักษณะเฉพาะและเงื่อนไข การจัดซื้อจัดจ้าง </a:t>
            </a:r>
            <a:b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ทั้งปวง ของหน่วย แต่ความรับผิดชอบเรื่องนี้ เป็นของคณะกรรมการ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TOR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ดังนั้น </a:t>
            </a:r>
            <a:r>
              <a:rPr lang="th-TH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จนท.กผช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.อร.จำเป็นต้องมีชื่อในคณะกรรมการ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TOR </a:t>
            </a:r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2.การสืบหาราคากลาง ต้องมีใบเสนอราคาจากผู้ประกอบการแนบมาด้วย</a:t>
            </a:r>
          </a:p>
          <a:p>
            <a:pPr marL="0" indent="0">
              <a:buNone/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-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จัดหาโดยวิธีคัดเลือก อย่างน้อย 3 ราย (มีตัวแทนเพียง 2 ราย ก็ใช้ 2 ราย)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- จัดหาโดยวิธี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เฉพาะเจาะจง (กรณีวงเงินไม่เกิน 5 แสน)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ราย (ก็คือรายที่ต้องรับงาน)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3.การกำหนดเงื่อนไขการส่งมอบงาน </a:t>
            </a:r>
            <a:r>
              <a:rPr lang="th-TH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ในสัญญาเดียว ต้องกำหนดวันสิ้นสุดสัญญาเพียงวันเดียว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- การซื้อพร้อมติดตั้ง ให้แบ่งงวดการส่งพัสดุ และการติดตั้งและทดสอบทดลอง ออกจากกัน โดยกำหนดข้อความว่า งวดที่ 1 ชำระร้อยละ.....เมื่อผู้ขายได้ส่งมอบพัสดุ และอุปกรณ์ประกอบอื่นๆ ตามรายการ.....ให้แก่ทางราชการเรียบร้อยแล้ว (ไม่ต้องกำหนดส่งภายใน....วัน)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งวดที่ 2 ชำระร้อยละ....เมื่อผู้ขายได้นำพัสดุไปติดตั้งประจำที่และทำการทดสอบ ทดลองจนสามารถใช้ราชการได้เป็นที่เรียบร้อย โดยมีกำหนดแล้วเสร็จภายใน .....วัน นับถัดจากวันที่ทางราชการส่งมอบงานให้ดำเนินการ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924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ต.ย</a:t>
            </a:r>
            <a:r>
              <a:rPr lang="th-TH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ปัญหาที่เคยเกิด</a:t>
            </a:r>
            <a:endParaRPr lang="en-US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199" y="1595688"/>
            <a:ext cx="10847119" cy="5012930"/>
          </a:xfrm>
        </p:spPr>
        <p:txBody>
          <a:bodyPr>
            <a:noAutofit/>
          </a:bodyPr>
          <a:lstStyle/>
          <a:p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กำหนดแล้วเสร็จ (สัญญาเดียว)</a:t>
            </a:r>
          </a:p>
          <a:p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1.งวดที่ 3 ผู้รับจ้างต้องดำเนินการถอดชิ้นส่วน อุปกรณ์ ล้างทำความสะอาด ตรวจวัดค่าและบันทึกข้อมูล ส่งคณะกรรมการตรวจรับพัสดุให้แล้วเสร็จภายใน 200 วัน </a:t>
            </a:r>
            <a:r>
              <a:rPr lang="th-TH" sz="32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นับถัดจากวันที่ทางราชการ</a:t>
            </a:r>
            <a:br>
              <a:rPr lang="th-TH" sz="32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มีหนังสือส่งมอบเครื่องยนต์ให้ซ่อมทำ</a:t>
            </a:r>
          </a:p>
          <a:p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2.งวดที่ 4 ผู้รับจ้างเตรียมเครื่องยนต์ พร้อมทดสอบในเรือ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HAT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และในทะเล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SAT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แนบเอกสารควบคุมคุณภาพ ให้คณะกรรมการ ฯ ภายใน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50 วัน </a:t>
            </a:r>
            <a:r>
              <a:rPr lang="th-TH" sz="32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นับถัดจากวันที่ทางราชการ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ส่งมอบงานให้</a:t>
            </a:r>
            <a:b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ผู้รับจ้างดำเนินการ </a:t>
            </a:r>
          </a:p>
          <a:p>
            <a:r>
              <a:rPr lang="th-TH" sz="32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การกำหนดวันแล้วเสร็จหรือการส่งมอบงานลักษณะนี้ จะทำให้กลายเป็น กำหนดส่งมอบได้ 2 ครั้ง และวันครบกำหนดในสัญญาไม่ตรงกัน เมื่อมีการล่าช้าจะทำให้การคำนวณค่าปรับเกิดปัญหาว่าจะใช้จุดใดกันแน่</a:t>
            </a:r>
            <a:endParaRPr lang="en-US" sz="3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6142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739838" y="0"/>
            <a:ext cx="4101935" cy="1325563"/>
          </a:xfrm>
        </p:spPr>
        <p:txBody>
          <a:bodyPr/>
          <a:lstStyle/>
          <a:p>
            <a:r>
              <a:rPr lang="th-TH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การกำหนดงวดงาน</a:t>
            </a:r>
            <a:endParaRPr lang="en-US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1236" y="1100313"/>
            <a:ext cx="11735297" cy="6255476"/>
          </a:xfrm>
        </p:spPr>
        <p:txBody>
          <a:bodyPr>
            <a:noAutofit/>
          </a:bodyPr>
          <a:lstStyle/>
          <a:p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การจ่ายเงินล่วงหน้า </a:t>
            </a:r>
            <a:r>
              <a:rPr lang="th-TH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ต้องไม่ใส่ว่าเป็นงานงวดที่ 1 </a:t>
            </a:r>
          </a:p>
          <a:p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ควรเขียนแยกเป็นเงินล่วงหน้า ชำระร้อยละ 15 เมื่อผู้รับจ้างลงนามในสัญญาแล้ว</a:t>
            </a:r>
          </a:p>
          <a:p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ดังนั้น กรณีงานจ้างงวดที่เหลืออีกร้อยละ 100 ให้ ถ่วงน้ำหนักของงานทั้งหมดตามเนื้องานที่มากน้อย และ</a:t>
            </a:r>
            <a:b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หากเป็นไปได้ให้สามารถถัวเนื้องานของแต่ละงวด และให้จ่ายข้ามงวดได้ ตามความจำเป็นแล้วแต่กรณี เช่น</a:t>
            </a:r>
          </a:p>
          <a:p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งวดที่ 1 ชำระ ร้อยละ 70 เมื่อผู้รับจ้างได้ส่งมอบพัสดุและอุปกรณ์ตามรายการ ........ ครบถ้วน โดยหักจากค่าจ้างล่วงหน้าร้อยละ......(ไม่ต้องกำหนดวันส่งภายใน.....วัน)</a:t>
            </a:r>
          </a:p>
          <a:p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งวดที่ 2 ชำระในส่วนที่เหลือทั้งหมด โดยหักจากค่าจ้างล่วงหน้าแล้ว เมื่อผู้รับจ้างได้ทำการติดตั้งและทดสอบทดลอง เป็นที่เรียบร้อยสามารถใช้ราชการได้ โดยมีระยะเวลาส่งมอบงานภายใน </a:t>
            </a:r>
            <a:r>
              <a:rPr lang="th-TH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30 วัน นับถัดจาก</a:t>
            </a: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วันที่ทาง</a:t>
            </a:r>
            <a:r>
              <a:rPr lang="th-TH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ราชการมีหนังสือส่งมอบงานหรือพื้นที่ให้เริ่ม</a:t>
            </a: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ดำเนินการ</a:t>
            </a:r>
          </a:p>
          <a:p>
            <a:r>
              <a:rPr 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อนึ่ง หากกรณีที่สามารถใส่เนื้องานบางส่วนไว้ในงวดแรกได้ ก็สมควรใส่ โดยไม่จำเป็นต้องมีการกำหนดจ่ายเงินล่วงหน้าก็ได้ หากการส่งมอบไม่เกิน 90 วันก็ไม่ควรกำหนดเงินล่วงหน้า</a:t>
            </a:r>
            <a:endParaRPr lang="en-US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7667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96777" y="178962"/>
            <a:ext cx="4224391" cy="1325563"/>
          </a:xfrm>
        </p:spPr>
        <p:txBody>
          <a:bodyPr>
            <a:noAutofit/>
          </a:bodyPr>
          <a:lstStyle/>
          <a:p>
            <a:r>
              <a:rPr lang="th-TH" sz="4800" b="1" i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วงรอบการส่งกำลังบำรุง</a:t>
            </a:r>
            <a:endParaRPr lang="en-US" sz="4800" b="1" i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5285797" y="1154275"/>
            <a:ext cx="1436147" cy="121959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ความต้องการ</a:t>
            </a:r>
            <a:endParaRPr lang="en-US" b="1" dirty="0"/>
          </a:p>
        </p:txBody>
      </p:sp>
      <p:sp>
        <p:nvSpPr>
          <p:cNvPr id="8" name="วงรี 7"/>
          <p:cNvSpPr/>
          <p:nvPr/>
        </p:nvSpPr>
        <p:spPr>
          <a:xfrm>
            <a:off x="8072469" y="2361378"/>
            <a:ext cx="1314347" cy="122747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การจัดหา</a:t>
            </a:r>
            <a:endParaRPr lang="en-US" b="1" dirty="0"/>
          </a:p>
        </p:txBody>
      </p:sp>
      <p:sp>
        <p:nvSpPr>
          <p:cNvPr id="9" name="วงรี 8"/>
          <p:cNvSpPr/>
          <p:nvPr/>
        </p:nvSpPr>
        <p:spPr>
          <a:xfrm>
            <a:off x="8030681" y="4710816"/>
            <a:ext cx="1264231" cy="104948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การเก็บรักษา</a:t>
            </a:r>
            <a:endParaRPr lang="en-US" b="1" dirty="0"/>
          </a:p>
        </p:txBody>
      </p:sp>
      <p:sp>
        <p:nvSpPr>
          <p:cNvPr id="10" name="วงรี 9"/>
          <p:cNvSpPr/>
          <p:nvPr/>
        </p:nvSpPr>
        <p:spPr>
          <a:xfrm>
            <a:off x="5359914" y="5283656"/>
            <a:ext cx="1287914" cy="112683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การแจกจ่าย</a:t>
            </a:r>
            <a:endParaRPr lang="en-US" b="1" dirty="0"/>
          </a:p>
        </p:txBody>
      </p:sp>
      <p:sp>
        <p:nvSpPr>
          <p:cNvPr id="11" name="วงรี 10"/>
          <p:cNvSpPr/>
          <p:nvPr/>
        </p:nvSpPr>
        <p:spPr>
          <a:xfrm>
            <a:off x="2704715" y="4596792"/>
            <a:ext cx="1274463" cy="122394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การซ่อมบำรุง</a:t>
            </a:r>
            <a:endParaRPr lang="en-US" b="1" dirty="0"/>
          </a:p>
        </p:txBody>
      </p:sp>
      <p:sp>
        <p:nvSpPr>
          <p:cNvPr id="12" name="วงรี 11"/>
          <p:cNvSpPr/>
          <p:nvPr/>
        </p:nvSpPr>
        <p:spPr>
          <a:xfrm>
            <a:off x="2568459" y="2329787"/>
            <a:ext cx="1330036" cy="118456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การจำหน่าย</a:t>
            </a:r>
            <a:endParaRPr lang="en-US" b="1" dirty="0"/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5129128" y="3090396"/>
            <a:ext cx="1859973" cy="100791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การควบคุม/ตรวจสอบ</a:t>
            </a:r>
            <a:r>
              <a:rPr lang="en-US" b="1" dirty="0" smtClean="0"/>
              <a:t> </a:t>
            </a:r>
          </a:p>
          <a:p>
            <a:pPr algn="ctr"/>
            <a:r>
              <a:rPr lang="en-US" b="1" dirty="0" smtClean="0"/>
              <a:t>GFMIS/ IAS/SUPBUD</a:t>
            </a:r>
            <a:endParaRPr lang="en-US" b="1" dirty="0"/>
          </a:p>
        </p:txBody>
      </p:sp>
      <p:sp>
        <p:nvSpPr>
          <p:cNvPr id="14" name="ลูกศรขวา 13"/>
          <p:cNvSpPr/>
          <p:nvPr/>
        </p:nvSpPr>
        <p:spPr>
          <a:xfrm rot="1824720">
            <a:off x="6842415" y="2045202"/>
            <a:ext cx="1308287" cy="35952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3682422" y="6496494"/>
            <a:ext cx="1677492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solidFill>
                  <a:schemeClr val="bg1"/>
                </a:solidFill>
              </a:rPr>
              <a:t>นำไปใช้งาน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กระจาย 2 6"/>
          <p:cNvSpPr/>
          <p:nvPr/>
        </p:nvSpPr>
        <p:spPr>
          <a:xfrm rot="2125567">
            <a:off x="9591084" y="460062"/>
            <a:ext cx="2538527" cy="2418213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กล่องข้อความ 19"/>
          <p:cNvSpPr txBox="1"/>
          <p:nvPr/>
        </p:nvSpPr>
        <p:spPr>
          <a:xfrm>
            <a:off x="9852255" y="1469113"/>
            <a:ext cx="1861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พรบ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.จัดซื้อจัดจ้าง ฯลฯ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6" name="รูปภาพ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923555">
            <a:off x="9768971" y="2166645"/>
            <a:ext cx="2126326" cy="2535515"/>
          </a:xfrm>
          <a:prstGeom prst="rect">
            <a:avLst/>
          </a:prstGeom>
        </p:spPr>
      </p:pic>
      <p:sp>
        <p:nvSpPr>
          <p:cNvPr id="27" name="กล่องข้อความ 26"/>
          <p:cNvSpPr txBox="1"/>
          <p:nvPr/>
        </p:nvSpPr>
        <p:spPr>
          <a:xfrm>
            <a:off x="10106169" y="3234179"/>
            <a:ext cx="1623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พรบ.งป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./ระเบียบ ฯ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6" name="ลูกศรเชื่อมต่อแบบตรง 5"/>
          <p:cNvCxnSpPr/>
          <p:nvPr/>
        </p:nvCxnSpPr>
        <p:spPr>
          <a:xfrm flipH="1">
            <a:off x="5451125" y="6297852"/>
            <a:ext cx="279527" cy="311282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ลูกศรขวา 28"/>
          <p:cNvSpPr/>
          <p:nvPr/>
        </p:nvSpPr>
        <p:spPr>
          <a:xfrm rot="5400000">
            <a:off x="8342038" y="3979036"/>
            <a:ext cx="892184" cy="35952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ลูกศรขวา 32"/>
          <p:cNvSpPr/>
          <p:nvPr/>
        </p:nvSpPr>
        <p:spPr>
          <a:xfrm rot="16200000">
            <a:off x="2705931" y="3827221"/>
            <a:ext cx="892184" cy="35952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ลูกศรขวา 33"/>
          <p:cNvSpPr/>
          <p:nvPr/>
        </p:nvSpPr>
        <p:spPr>
          <a:xfrm rot="10189252">
            <a:off x="6803446" y="5686457"/>
            <a:ext cx="1228100" cy="35952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ลูกศรขวา 34"/>
          <p:cNvSpPr/>
          <p:nvPr/>
        </p:nvSpPr>
        <p:spPr>
          <a:xfrm rot="13836659">
            <a:off x="3763867" y="5778743"/>
            <a:ext cx="1102083" cy="35952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ลูกศรขวา 36"/>
          <p:cNvSpPr/>
          <p:nvPr/>
        </p:nvSpPr>
        <p:spPr>
          <a:xfrm rot="19635187">
            <a:off x="3992230" y="1789117"/>
            <a:ext cx="892184" cy="35952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ลูกศรเชื่อมต่อแบบตรง 38"/>
          <p:cNvCxnSpPr/>
          <p:nvPr/>
        </p:nvCxnSpPr>
        <p:spPr>
          <a:xfrm flipV="1">
            <a:off x="3907094" y="3907902"/>
            <a:ext cx="999067" cy="781903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ลูกศรเชื่อมต่อแบบตรง 39"/>
          <p:cNvCxnSpPr>
            <a:stCxn id="10" idx="0"/>
          </p:cNvCxnSpPr>
          <p:nvPr/>
        </p:nvCxnSpPr>
        <p:spPr>
          <a:xfrm flipH="1" flipV="1">
            <a:off x="5992300" y="4180980"/>
            <a:ext cx="11571" cy="1102676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ลูกศรเชื่อมต่อแบบตรง 43"/>
          <p:cNvCxnSpPr/>
          <p:nvPr/>
        </p:nvCxnSpPr>
        <p:spPr>
          <a:xfrm flipH="1" flipV="1">
            <a:off x="6989101" y="4017507"/>
            <a:ext cx="1083368" cy="766935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ลูกศรเชื่อมต่อแบบตรง 46"/>
          <p:cNvCxnSpPr/>
          <p:nvPr/>
        </p:nvCxnSpPr>
        <p:spPr>
          <a:xfrm flipH="1">
            <a:off x="7083688" y="3234179"/>
            <a:ext cx="1052739" cy="309842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ลูกศรเชื่อมต่อแบบตรง 48"/>
          <p:cNvCxnSpPr/>
          <p:nvPr/>
        </p:nvCxnSpPr>
        <p:spPr>
          <a:xfrm>
            <a:off x="6021375" y="2373867"/>
            <a:ext cx="2939" cy="729895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ลูกศรเชื่อมต่อแบบตรง 14"/>
          <p:cNvCxnSpPr/>
          <p:nvPr/>
        </p:nvCxnSpPr>
        <p:spPr>
          <a:xfrm>
            <a:off x="3918857" y="3090396"/>
            <a:ext cx="1089561" cy="143783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กล่องข้อความ 4"/>
          <p:cNvSpPr txBox="1"/>
          <p:nvPr/>
        </p:nvSpPr>
        <p:spPr>
          <a:xfrm>
            <a:off x="183576" y="6067143"/>
            <a:ext cx="340763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GFMIS : Government fiscal management</a:t>
            </a:r>
            <a:r>
              <a:rPr lang="th-TH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information system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8028564" y="5974686"/>
            <a:ext cx="412519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IAS : Inventory and asset control system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SUPBUD :Supply &amp; budget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ลูกศรลง 20"/>
          <p:cNvSpPr/>
          <p:nvPr/>
        </p:nvSpPr>
        <p:spPr>
          <a:xfrm rot="3124197">
            <a:off x="9506664" y="1969299"/>
            <a:ext cx="332821" cy="91205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รูปภาพ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924449">
            <a:off x="9411264" y="3004118"/>
            <a:ext cx="507087" cy="449897"/>
          </a:xfrm>
          <a:prstGeom prst="rect">
            <a:avLst/>
          </a:prstGeom>
        </p:spPr>
      </p:pic>
      <p:sp>
        <p:nvSpPr>
          <p:cNvPr id="23" name="กล่องข้อความ 22"/>
          <p:cNvSpPr txBox="1"/>
          <p:nvPr/>
        </p:nvSpPr>
        <p:spPr>
          <a:xfrm>
            <a:off x="6259861" y="6513419"/>
            <a:ext cx="1321789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bg1"/>
                </a:solidFill>
              </a:rPr>
              <a:t>ใช้แล้วหมดไป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25" name="ลูกศรเชื่อมต่อแบบตรง 24"/>
          <p:cNvCxnSpPr/>
          <p:nvPr/>
        </p:nvCxnSpPr>
        <p:spPr>
          <a:xfrm>
            <a:off x="6491516" y="6168599"/>
            <a:ext cx="289826" cy="304154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วงรี 30"/>
          <p:cNvSpPr/>
          <p:nvPr/>
        </p:nvSpPr>
        <p:spPr>
          <a:xfrm>
            <a:off x="560015" y="3434234"/>
            <a:ext cx="1187290" cy="105104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กล่องข้อความ 31"/>
          <p:cNvSpPr txBox="1"/>
          <p:nvPr/>
        </p:nvSpPr>
        <p:spPr>
          <a:xfrm>
            <a:off x="591338" y="3811648"/>
            <a:ext cx="1240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ปลดระวางเรือ</a:t>
            </a:r>
            <a:endParaRPr lang="en-US" b="1" dirty="0"/>
          </a:p>
        </p:txBody>
      </p:sp>
      <p:sp>
        <p:nvSpPr>
          <p:cNvPr id="36" name="ลูกศรขวา 35"/>
          <p:cNvSpPr/>
          <p:nvPr/>
        </p:nvSpPr>
        <p:spPr>
          <a:xfrm rot="12551636">
            <a:off x="1537095" y="4430538"/>
            <a:ext cx="1202992" cy="29914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ลูกศรขวา 37"/>
          <p:cNvSpPr/>
          <p:nvPr/>
        </p:nvSpPr>
        <p:spPr>
          <a:xfrm rot="20302633">
            <a:off x="1517409" y="3169360"/>
            <a:ext cx="1027916" cy="28563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1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192199"/>
            <a:ext cx="10515600" cy="1325563"/>
          </a:xfrm>
        </p:spPr>
        <p:txBody>
          <a:bodyPr/>
          <a:lstStyle/>
          <a:p>
            <a:r>
              <a:rPr lang="th-TH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หลักวิธีคิดการจ่ายเงินล่วงหน้า สำหรับระบบ </a:t>
            </a:r>
            <a:r>
              <a:rPr lang="en-US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 - GP</a:t>
            </a:r>
            <a:endParaRPr lang="en-US" b="1" u="sng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1312332" y="1725460"/>
            <a:ext cx="233397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FFFF00"/>
                </a:solidFill>
              </a:rPr>
              <a:t>งานจัดซื้อ</a:t>
            </a:r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endParaRPr lang="th-TH" dirty="0" smtClean="0"/>
          </a:p>
          <a:p>
            <a:endParaRPr lang="en-US" dirty="0"/>
          </a:p>
        </p:txBody>
      </p:sp>
      <p:sp>
        <p:nvSpPr>
          <p:cNvPr id="6" name="วงรี 5"/>
          <p:cNvSpPr/>
          <p:nvPr/>
        </p:nvSpPr>
        <p:spPr>
          <a:xfrm>
            <a:off x="770466" y="2765778"/>
            <a:ext cx="2709333" cy="2560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ตัวเชื่อมต่อตรง 7"/>
          <p:cNvCxnSpPr>
            <a:stCxn id="6" idx="0"/>
          </p:cNvCxnSpPr>
          <p:nvPr/>
        </p:nvCxnSpPr>
        <p:spPr>
          <a:xfrm>
            <a:off x="2125133" y="2765778"/>
            <a:ext cx="19756" cy="139982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 flipV="1">
            <a:off x="2144889" y="2980267"/>
            <a:ext cx="698500" cy="1185333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กล่องข้อความ 12"/>
          <p:cNvSpPr txBox="1"/>
          <p:nvPr/>
        </p:nvSpPr>
        <p:spPr>
          <a:xfrm>
            <a:off x="2164644" y="2895011"/>
            <a:ext cx="596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cs typeface="+mj-cs"/>
              </a:rPr>
              <a:t>15</a:t>
            </a:r>
            <a:r>
              <a:rPr lang="en-US" sz="2000" b="1" dirty="0" smtClean="0">
                <a:cs typeface="+mj-cs"/>
              </a:rPr>
              <a:t> %</a:t>
            </a:r>
            <a:endParaRPr lang="en-US" sz="2000" b="1" dirty="0">
              <a:cs typeface="+mj-cs"/>
            </a:endParaRPr>
          </a:p>
        </p:txBody>
      </p:sp>
      <p:sp>
        <p:nvSpPr>
          <p:cNvPr id="14" name="กล่องข้อความ 13"/>
          <p:cNvSpPr txBox="1"/>
          <p:nvPr/>
        </p:nvSpPr>
        <p:spPr>
          <a:xfrm>
            <a:off x="1312332" y="4483916"/>
            <a:ext cx="191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งานในงวด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85 %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5" name="รูปภาพ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9337" y="2753211"/>
            <a:ext cx="2725148" cy="2572735"/>
          </a:xfrm>
          <a:prstGeom prst="rect">
            <a:avLst/>
          </a:prstGeom>
        </p:spPr>
      </p:pic>
      <p:sp>
        <p:nvSpPr>
          <p:cNvPr id="16" name="วงรี 15"/>
          <p:cNvSpPr/>
          <p:nvPr/>
        </p:nvSpPr>
        <p:spPr>
          <a:xfrm>
            <a:off x="10137422" y="3627533"/>
            <a:ext cx="914400" cy="82004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กล่องข้อความ 16"/>
          <p:cNvSpPr txBox="1"/>
          <p:nvPr/>
        </p:nvSpPr>
        <p:spPr>
          <a:xfrm>
            <a:off x="10295466" y="3852889"/>
            <a:ext cx="756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15 %</a:t>
            </a:r>
            <a:endParaRPr lang="en-US" dirty="0"/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6773333" y="3852889"/>
            <a:ext cx="2257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งานในงวด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100 %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20" name="ตัวเชื่อมต่อตรง 19"/>
          <p:cNvCxnSpPr/>
          <p:nvPr/>
        </p:nvCxnSpPr>
        <p:spPr>
          <a:xfrm>
            <a:off x="5250463" y="1268155"/>
            <a:ext cx="45156" cy="4718756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กล่องข้อความ 20"/>
          <p:cNvSpPr txBox="1"/>
          <p:nvPr/>
        </p:nvSpPr>
        <p:spPr>
          <a:xfrm>
            <a:off x="7323108" y="1725460"/>
            <a:ext cx="18513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FFFF00"/>
                </a:solidFill>
                <a:cs typeface="+mj-cs"/>
              </a:rPr>
              <a:t>งานจัดจ้าง</a:t>
            </a:r>
            <a:endParaRPr lang="en-US" sz="4000" b="1" dirty="0">
              <a:solidFill>
                <a:srgbClr val="FFFF00"/>
              </a:solidFill>
              <a:cs typeface="+mj-cs"/>
            </a:endParaRPr>
          </a:p>
        </p:txBody>
      </p:sp>
      <p:sp>
        <p:nvSpPr>
          <p:cNvPr id="22" name="กล่องข้อความ 21"/>
          <p:cNvSpPr txBox="1"/>
          <p:nvPr/>
        </p:nvSpPr>
        <p:spPr>
          <a:xfrm>
            <a:off x="1783643" y="6084711"/>
            <a:ext cx="8511823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ทั้ง 2 กรณี จำเป็นต้องวางหลักประกันเท่ากับเงินที่รับไป โดยมากใช้ หนังสือค้ำประกันจากธนาคาร </a:t>
            </a:r>
            <a:endParaRPr lang="en-US" sz="24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10027997" y="4483916"/>
            <a:ext cx="1325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FFFF00"/>
                </a:solidFill>
              </a:rPr>
              <a:t>เงินล่วงหน้า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43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การแก้ปัญหาของ กบ.อร. กรณีที่ไม่สามารถกำหนดวันแล้วเสร็จได้</a:t>
            </a:r>
            <a:endParaRPr lang="en-US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ต.ย</a:t>
            </a:r>
            <a:r>
              <a:rPr 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เช่น กำหนดส่งมอบงานภายใน.......วัน นับถัดจากวันที่ทางราชการมีหนังสือแจ้งส่งมอบงานให้เริ่มดำเนินการ  </a:t>
            </a:r>
          </a:p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 </a:t>
            </a:r>
            <a:r>
              <a:rPr lang="en-US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TOR </a:t>
            </a:r>
            <a:r>
              <a:rPr 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กำหนดวันแล้วเสร็จหรือวันสิ้นสุดสัญญาแบบนี้ กบ.อร. จะบันทึกใบ </a:t>
            </a:r>
            <a:r>
              <a:rPr lang="en-US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PO </a:t>
            </a:r>
            <a:r>
              <a:rPr 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โดยใช้วันที่ 30 ก.ย. เป็น วันสิ้นสุดสัญญาไปก่อน (ไกลสุดเท่าที่ทำได้) อย่างไรก็ตาม </a:t>
            </a:r>
            <a:r>
              <a:rPr lang="th-TH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กผช</a:t>
            </a:r>
            <a:r>
              <a:rPr 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.อร.ก็ยังสามารถดำเนินการในส่วนที่ต้องมีหนังสือแจ้งส่งมอบงานได้เช่นเดิม และวันสิ้นสุดสัญญาก็จะนับถัดจากวันที่ออกหนังสือ ไปจนครบตามที่กำหนด</a:t>
            </a:r>
          </a:p>
          <a:p>
            <a:pPr marL="0" indent="0">
              <a:buNone/>
            </a:pPr>
            <a:r>
              <a:rPr 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ด้วยข้อกำหนดของ </a:t>
            </a:r>
            <a:r>
              <a:rPr lang="th-TH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พรบ</a:t>
            </a:r>
            <a:r>
              <a:rPr 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.วิธี</a:t>
            </a:r>
            <a:r>
              <a:rPr lang="th-TH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การงป</a:t>
            </a:r>
            <a:r>
              <a:rPr 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2561 ทำให้ส่วนราชการไม่สามารถขยายระยะเวลาการเบิกจ่ายได้เช่นเดิม ดังนั้นในงานซื้อ/จ้าง โครงการปีเดียว จึงควรกำหนดวันส่งมอบพัสดุ/งานไว้ว่า </a:t>
            </a:r>
            <a:r>
              <a:rPr lang="th-TH" b="1" u="sng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ภายใน 30 ก.ย.64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(สำหรับปี </a:t>
            </a:r>
            <a:r>
              <a:rPr lang="th-TH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งป</a:t>
            </a:r>
            <a:r>
              <a:rPr 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.6</a:t>
            </a:r>
            <a:r>
              <a:rPr lang="en-US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หรือ ส่งมอบพัสดุ/งาน </a:t>
            </a:r>
            <a:r>
              <a:rPr lang="th-TH" b="1" u="sng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ภายใน 365 วันนับถัดจากวันลงนามในสัญญา</a:t>
            </a:r>
          </a:p>
          <a:p>
            <a:pPr marL="0" indent="0">
              <a:buNone/>
            </a:pPr>
            <a:endParaRPr lang="en-US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52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การบริหารสัญญาของคณะกรรมการตรวจรับพัสดุ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343378"/>
            <a:ext cx="11142518" cy="5514622"/>
          </a:xfrm>
        </p:spPr>
        <p:txBody>
          <a:bodyPr>
            <a:normAutofit fontScale="85000" lnSpcReduction="20000"/>
          </a:bodyPr>
          <a:lstStyle/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สัญญาต้องเป็นสัญญา โดยปกติการแก้ไขสัญญากระทำไม่ได้ แต่มีข้อยกเว้น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ไว้ (ตามอำนาจอนุมัติซื้อ/จ้าง) 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อุปสรรคข้อขัดข้องต่างๆ ที่เกิดขึ้น คู่สัญญา ต้องแจ้งเป็นหนังสือผ่านคณะกรรมการตรวจรับ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ฯ(ยกเว้นความผิดหรือความบกพร่องทางราชการ)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- ทำงานไม่ได้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ไม่พร้อมทดสอบ ทดลอง เจอ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 ของส่งช้า ยกเลิกการผลิต อุบัติเหตุ สุดวิสัย ภัยธรรมชาติ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โควิด2019 ฯลฯ</a:t>
            </a:r>
          </a:p>
          <a:p>
            <a:pPr marL="0" indent="0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- ก่อน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ครบกำหนดสัญญา ประมาณ 7 วัน ให้ คณะกรรมการ ฯ มีหนังสือแจ้ง </a:t>
            </a:r>
            <a:r>
              <a:rPr lang="th-TH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จนท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.พัสดุ เพื่อให้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เร่งรัดการ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มอบ</a:t>
            </a:r>
          </a:p>
          <a:p>
            <a:pPr marL="0" indent="0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- เมื่อ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ครบกำหนดแล้ว หากยังไม่ส่งมอบ </a:t>
            </a:r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ในวันทำการ</a:t>
            </a:r>
            <a:r>
              <a:rPr lang="th-TH" sz="32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ถัดไป </a:t>
            </a:r>
            <a:r>
              <a:rPr lang="th-TH" sz="3200" b="1" u="sng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คกก</a:t>
            </a:r>
            <a:r>
              <a:rPr lang="th-TH" sz="32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.มีหนังสือแจ้ง ผ่าน พัสดุ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 มีหนังสือแจ้งเรียกค่าปรับ </a:t>
            </a:r>
            <a:r>
              <a:rPr lang="en-US" sz="32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??? </a:t>
            </a:r>
            <a:r>
              <a:rPr lang="th-TH" sz="3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(บอกว่า ค่</a:t>
            </a:r>
            <a:r>
              <a:rPr lang="th-TH" sz="32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า</a:t>
            </a:r>
            <a:r>
              <a:rPr lang="th-TH" sz="3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ปรับเกิดแล้ว คิดเป็นเงินวันละ.....บาท)</a:t>
            </a:r>
          </a:p>
          <a:p>
            <a:pPr marL="0" indent="0">
              <a:buNone/>
            </a:pPr>
            <a:r>
              <a:rPr lang="th-TH" sz="32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- เมื่อ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คู่สัญญาส่งพัสดุ/มอบงาน ให้หน่วยงานแจ้งสงวน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สิทธิ์การ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ปรับ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??? </a:t>
            </a:r>
            <a:r>
              <a:rPr lang="th-TH" sz="3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(บอกว่าค่าปรับทั้งสิ้นเป็นเงิน .....บาท                             </a:t>
            </a:r>
            <a:br>
              <a:rPr lang="th-TH" sz="3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3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โดยพัสดุหรืองานที่ส่งต้องถูกต้องด้วย)</a:t>
            </a:r>
          </a:p>
          <a:p>
            <a:pPr marL="0" indent="0">
              <a:buNone/>
            </a:pPr>
            <a:r>
              <a:rPr lang="th-TH" sz="32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 เมื่อ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พ้น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กำหนดสัญญา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คู่สัญญาก็ยังไม่ส่งพัสดุหรือมอบงาน และค่าปรับเกินร้อยละ 10 ของวงเงิน ให้หน่วยงานแจ้งคู่สัญญาว่าค่าปรับเกินร้อยละ10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ถ้าคู่สัญญายัง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ยืนยันจะส่งพัสดุ/งาน ให้ทำหนังสือยินยอมรับการปรับโดยไม่มีเงื่อนไข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3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???</a:t>
            </a:r>
            <a:r>
              <a:rPr lang="th-TH" sz="3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= </a:t>
            </a:r>
            <a:r>
              <a:rPr lang="th-TH" sz="3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ขอความกรุณา คณะกรรมการฯ มีหนังสือแจ้ง </a:t>
            </a:r>
            <a:r>
              <a:rPr lang="th-TH" sz="32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จนท</a:t>
            </a:r>
            <a:r>
              <a:rPr lang="th-TH" sz="3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.พัสดุ เพื่อจะได้ดำเนินการต่อไป</a:t>
            </a:r>
            <a:endParaRPr lang="en-US" sz="32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2730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 smtClean="0"/>
              <a:t>หน้าที่ </a:t>
            </a:r>
            <a:r>
              <a:rPr lang="th-TH" b="1" u="sng" dirty="0" err="1" smtClean="0"/>
              <a:t>คกก</a:t>
            </a:r>
            <a:r>
              <a:rPr lang="th-TH" b="1" u="sng" dirty="0" smtClean="0"/>
              <a:t>.ตรวจรับ ฯ ต้องจัดทำหนังสือ </a:t>
            </a:r>
            <a:r>
              <a:rPr lang="en-US" b="1" u="sng" dirty="0" smtClean="0"/>
              <a:t>C,G,F</a:t>
            </a:r>
            <a:endParaRPr lang="en-US" b="1" u="sng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43224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1524000" y="3403600"/>
            <a:ext cx="5881511" cy="5644"/>
          </a:xfrm>
          <a:prstGeom prst="line">
            <a:avLst/>
          </a:prstGeom>
          <a:ln w="476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ลูกศรเชื่อมต่อแบบตรง 7"/>
          <p:cNvCxnSpPr/>
          <p:nvPr/>
        </p:nvCxnSpPr>
        <p:spPr>
          <a:xfrm>
            <a:off x="1524000" y="3414889"/>
            <a:ext cx="0" cy="40075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กล่องข้อความ 8"/>
          <p:cNvSpPr txBox="1"/>
          <p:nvPr/>
        </p:nvSpPr>
        <p:spPr>
          <a:xfrm>
            <a:off x="1362430" y="3937354"/>
            <a:ext cx="1583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</a:t>
            </a:r>
            <a:r>
              <a:rPr lang="th-TH" b="1" dirty="0" smtClean="0"/>
              <a:t>วันลงนามสัญญา</a:t>
            </a:r>
            <a:endParaRPr lang="en-US" b="1" dirty="0"/>
          </a:p>
        </p:txBody>
      </p:sp>
      <p:cxnSp>
        <p:nvCxnSpPr>
          <p:cNvPr id="12" name="ลูกศรเชื่อมต่อแบบตรง 11"/>
          <p:cNvCxnSpPr/>
          <p:nvPr/>
        </p:nvCxnSpPr>
        <p:spPr>
          <a:xfrm flipV="1">
            <a:off x="2393244" y="2912533"/>
            <a:ext cx="0" cy="4910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กล่องข้อความ 12"/>
          <p:cNvSpPr txBox="1"/>
          <p:nvPr/>
        </p:nvSpPr>
        <p:spPr>
          <a:xfrm>
            <a:off x="1524000" y="2359378"/>
            <a:ext cx="1580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วันส่งงาน/</a:t>
            </a:r>
            <a:r>
              <a:rPr lang="th-TH" b="1" dirty="0" err="1" smtClean="0"/>
              <a:t>พท</a:t>
            </a:r>
            <a:r>
              <a:rPr lang="th-TH" b="1" dirty="0" smtClean="0"/>
              <a:t>.ให้คู่สัญญา</a:t>
            </a:r>
            <a:r>
              <a:rPr lang="en-US" b="1" dirty="0" smtClean="0"/>
              <a:t> B</a:t>
            </a:r>
            <a:endParaRPr lang="en-US" b="1" dirty="0"/>
          </a:p>
        </p:txBody>
      </p:sp>
      <p:cxnSp>
        <p:nvCxnSpPr>
          <p:cNvPr id="15" name="ลูกศรเชื่อมต่อแบบตรง 14"/>
          <p:cNvCxnSpPr/>
          <p:nvPr/>
        </p:nvCxnSpPr>
        <p:spPr>
          <a:xfrm>
            <a:off x="7382933" y="3426178"/>
            <a:ext cx="11289" cy="7803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กล่องข้อความ 17"/>
          <p:cNvSpPr txBox="1"/>
          <p:nvPr/>
        </p:nvSpPr>
        <p:spPr>
          <a:xfrm>
            <a:off x="6112934" y="4289477"/>
            <a:ext cx="1614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วันสิ้นสุดสัญญา</a:t>
            </a:r>
            <a:r>
              <a:rPr lang="en-US" b="1" dirty="0" smtClean="0"/>
              <a:t> D</a:t>
            </a:r>
            <a:endParaRPr lang="en-US" b="1" dirty="0"/>
          </a:p>
        </p:txBody>
      </p:sp>
      <p:cxnSp>
        <p:nvCxnSpPr>
          <p:cNvPr id="25" name="ลูกศรเชื่อมต่อแบบตรง 24"/>
          <p:cNvCxnSpPr/>
          <p:nvPr/>
        </p:nvCxnSpPr>
        <p:spPr>
          <a:xfrm flipV="1">
            <a:off x="7270044" y="2833511"/>
            <a:ext cx="0" cy="5700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กล่องข้อความ 25"/>
          <p:cNvSpPr txBox="1"/>
          <p:nvPr/>
        </p:nvSpPr>
        <p:spPr>
          <a:xfrm>
            <a:off x="6406445" y="2274182"/>
            <a:ext cx="1320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แจ้งเร่งรัดส่งของ/งาน</a:t>
            </a:r>
            <a:r>
              <a:rPr lang="en-US" b="1" dirty="0" smtClean="0"/>
              <a:t> C</a:t>
            </a:r>
            <a:endParaRPr lang="en-US" b="1" dirty="0"/>
          </a:p>
        </p:txBody>
      </p:sp>
      <p:cxnSp>
        <p:nvCxnSpPr>
          <p:cNvPr id="29" name="ตัวเชื่อมต่อตรง 28"/>
          <p:cNvCxnSpPr/>
          <p:nvPr/>
        </p:nvCxnSpPr>
        <p:spPr>
          <a:xfrm>
            <a:off x="7382933" y="3403600"/>
            <a:ext cx="3048000" cy="11289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ลูกศรเชื่อมต่อแบบตรง 30"/>
          <p:cNvCxnSpPr/>
          <p:nvPr/>
        </p:nvCxnSpPr>
        <p:spPr>
          <a:xfrm flipV="1">
            <a:off x="7405511" y="2438400"/>
            <a:ext cx="643467" cy="9652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กล่องข้อความ 33"/>
          <p:cNvSpPr txBox="1"/>
          <p:nvPr/>
        </p:nvSpPr>
        <p:spPr>
          <a:xfrm>
            <a:off x="7945260" y="1605549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7 วันทำการถัดไปแจ้งการปรับ</a:t>
            </a:r>
            <a:endParaRPr lang="en-US" b="1" dirty="0" smtClean="0"/>
          </a:p>
          <a:p>
            <a:endParaRPr lang="en-US" b="1" dirty="0"/>
          </a:p>
        </p:txBody>
      </p:sp>
      <p:sp>
        <p:nvSpPr>
          <p:cNvPr id="35" name="กล่องข้อความ 34"/>
          <p:cNvSpPr txBox="1"/>
          <p:nvPr/>
        </p:nvSpPr>
        <p:spPr>
          <a:xfrm>
            <a:off x="9979378" y="5012789"/>
            <a:ext cx="2370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ส่งมอบพัสดุ/งาน ให้แจ้งสงวนสิทธิ์การปรับ</a:t>
            </a:r>
            <a:r>
              <a:rPr lang="en-US" b="1" dirty="0"/>
              <a:t> </a:t>
            </a:r>
            <a:r>
              <a:rPr lang="th-TH" b="1" dirty="0" smtClean="0"/>
              <a:t>                                   (ทำเสมอเมื่อส่งล่าช้า)</a:t>
            </a:r>
            <a:endParaRPr lang="en-US" b="1" dirty="0"/>
          </a:p>
        </p:txBody>
      </p:sp>
      <p:cxnSp>
        <p:nvCxnSpPr>
          <p:cNvPr id="37" name="ลูกศรเชื่อมต่อแบบตรง 36"/>
          <p:cNvCxnSpPr/>
          <p:nvPr/>
        </p:nvCxnSpPr>
        <p:spPr>
          <a:xfrm>
            <a:off x="8906933" y="3426178"/>
            <a:ext cx="0" cy="15666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กล่องข้อความ 38"/>
          <p:cNvSpPr txBox="1"/>
          <p:nvPr/>
        </p:nvSpPr>
        <p:spPr>
          <a:xfrm>
            <a:off x="7405512" y="4968519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ค่าปรับเกิน 10 </a:t>
            </a:r>
            <a:r>
              <a:rPr lang="en-US" b="1" dirty="0" smtClean="0"/>
              <a:t>% </a:t>
            </a:r>
            <a:r>
              <a:rPr lang="th-TH" b="1" dirty="0" smtClean="0"/>
              <a:t> แจ้งให้มีหนังสือยืนยันส่งของ/งาน และยอมรับบทปรับโดยไม่มีเงื่อนไข</a:t>
            </a:r>
            <a:r>
              <a:rPr lang="en-US" b="1" dirty="0" smtClean="0"/>
              <a:t> </a:t>
            </a:r>
            <a:endParaRPr lang="en-US" b="1" dirty="0"/>
          </a:p>
        </p:txBody>
      </p:sp>
      <p:cxnSp>
        <p:nvCxnSpPr>
          <p:cNvPr id="41" name="ลูกศรเชื่อมต่อแบบตรง 40"/>
          <p:cNvCxnSpPr/>
          <p:nvPr/>
        </p:nvCxnSpPr>
        <p:spPr>
          <a:xfrm>
            <a:off x="10430933" y="3426178"/>
            <a:ext cx="0" cy="15423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กล่องข้อความ 41"/>
          <p:cNvSpPr txBox="1"/>
          <p:nvPr/>
        </p:nvSpPr>
        <p:spPr>
          <a:xfrm>
            <a:off x="754945" y="5921227"/>
            <a:ext cx="11101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FF00"/>
                </a:solidFill>
              </a:rPr>
              <a:t>หมายเหตุ  บางกรณี อาจจะไม่มี จุด </a:t>
            </a:r>
            <a:r>
              <a:rPr lang="en-US" b="1" dirty="0" smtClean="0">
                <a:solidFill>
                  <a:srgbClr val="FF0000"/>
                </a:solidFill>
              </a:rPr>
              <a:t>E </a:t>
            </a:r>
            <a:r>
              <a:rPr lang="th-TH" b="1" dirty="0" smtClean="0">
                <a:solidFill>
                  <a:srgbClr val="FFFF00"/>
                </a:solidFill>
              </a:rPr>
              <a:t>ก็ได้ หากจุด 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dirty="0" smtClean="0"/>
              <a:t> </a:t>
            </a:r>
            <a:r>
              <a:rPr lang="th-TH" b="1" dirty="0" smtClean="0">
                <a:solidFill>
                  <a:srgbClr val="FFFF00"/>
                </a:solidFill>
              </a:rPr>
              <a:t>เกิดขึ้นก่อนที่ค่าปรับจะเกินร้อยละ 10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           </a:t>
            </a:r>
            <a:r>
              <a:rPr lang="th-TH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เส้นสีม่วง</a:t>
            </a:r>
            <a:r>
              <a:rPr lang="th-TH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b="1" dirty="0" smtClean="0">
                <a:solidFill>
                  <a:srgbClr val="FFFF00"/>
                </a:solidFill>
              </a:rPr>
              <a:t>คือระยะเวลาของการคิดค่าปรับ เป็นรายวัน 0.01-0.1 ของราคาตามสัญญา หรือของพัสดุที่ยังไม่ส่งมอบหรือปรับเต็มวงเงินสำหรับงานที่ต้องการผลสำเร็จเป็นโครงการหรือพัสดุที่ต้องส่งมอบเป็นชุด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9358487" y="2359378"/>
            <a:ext cx="1072445" cy="38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9051440" y="2141659"/>
            <a:ext cx="2240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ผู้รับจ้างมีหนังสือส่งมอบงาน  (ค่าปรับไม่เกิน 10 </a:t>
            </a:r>
            <a:r>
              <a:rPr lang="en-US" b="1" dirty="0" smtClean="0"/>
              <a:t>%</a:t>
            </a:r>
            <a:r>
              <a:rPr lang="th-TH" b="1" dirty="0" smtClean="0"/>
              <a:t>)</a:t>
            </a:r>
            <a:r>
              <a:rPr lang="en-US" b="1" dirty="0" smtClean="0"/>
              <a:t> </a:t>
            </a:r>
            <a:r>
              <a:rPr lang="th-TH" b="1" dirty="0" smtClean="0"/>
              <a:t> ไม่ทำ </a:t>
            </a:r>
            <a:r>
              <a:rPr lang="en-US" b="1" dirty="0" smtClean="0"/>
              <a:t>E </a:t>
            </a:r>
            <a:r>
              <a:rPr lang="th-TH" b="1" dirty="0" smtClean="0"/>
              <a:t>แต่ต้องทำ </a:t>
            </a:r>
            <a:r>
              <a:rPr lang="en-US" b="1" dirty="0" smtClean="0"/>
              <a:t>F</a:t>
            </a:r>
            <a:r>
              <a:rPr lang="th-TH" b="1" dirty="0" smtClean="0"/>
              <a:t> เสมอ</a:t>
            </a:r>
            <a:endParaRPr lang="en-US" b="1" dirty="0"/>
          </a:p>
        </p:txBody>
      </p:sp>
      <p:cxnSp>
        <p:nvCxnSpPr>
          <p:cNvPr id="10" name="ลูกศรเชื่อมต่อแบบตรง 9"/>
          <p:cNvCxnSpPr/>
          <p:nvPr/>
        </p:nvCxnSpPr>
        <p:spPr>
          <a:xfrm flipV="1">
            <a:off x="8396112" y="2833511"/>
            <a:ext cx="633588" cy="570089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กล่องข้อความ 6"/>
          <p:cNvSpPr txBox="1"/>
          <p:nvPr/>
        </p:nvSpPr>
        <p:spPr>
          <a:xfrm>
            <a:off x="8876177" y="3409412"/>
            <a:ext cx="328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7430570" y="310427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</a:t>
            </a:r>
            <a:endParaRPr lang="en-US" b="1" dirty="0"/>
          </a:p>
        </p:txBody>
      </p:sp>
      <p:sp>
        <p:nvSpPr>
          <p:cNvPr id="14" name="กล่องข้อความ 13"/>
          <p:cNvSpPr txBox="1"/>
          <p:nvPr/>
        </p:nvSpPr>
        <p:spPr>
          <a:xfrm>
            <a:off x="10189745" y="338163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8262687" y="3381639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43542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กระจาย 1 39"/>
          <p:cNvSpPr/>
          <p:nvPr/>
        </p:nvSpPr>
        <p:spPr>
          <a:xfrm>
            <a:off x="1241711" y="1638797"/>
            <a:ext cx="2291197" cy="1740710"/>
          </a:xfrm>
          <a:prstGeom prst="irregularSeal1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29936" y="365125"/>
            <a:ext cx="11315700" cy="1325563"/>
          </a:xfrm>
        </p:spPr>
        <p:txBody>
          <a:bodyPr>
            <a:normAutofit/>
          </a:bodyPr>
          <a:lstStyle/>
          <a:p>
            <a:r>
              <a:rPr lang="th-TH" sz="3600" b="1" i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สัญญางานจ้างกำหนดแล้วเสร็จ 90 วัน นับถัดจากวันส่งมอบงานให้เริ่มดำเนินการ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1548245" y="3460173"/>
            <a:ext cx="6380018" cy="4083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ลูกศรเชื่อมต่อแบบตรง 6"/>
          <p:cNvCxnSpPr/>
          <p:nvPr/>
        </p:nvCxnSpPr>
        <p:spPr>
          <a:xfrm>
            <a:off x="1548245" y="3460173"/>
            <a:ext cx="0" cy="581891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กล่องข้อความ 7"/>
          <p:cNvSpPr txBox="1"/>
          <p:nvPr/>
        </p:nvSpPr>
        <p:spPr>
          <a:xfrm>
            <a:off x="1028700" y="4229100"/>
            <a:ext cx="1111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ลงนามสัญญา 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15 ธ.ค.63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10" name="ลูกศรเชื่อมต่อแบบตรง 9"/>
          <p:cNvCxnSpPr/>
          <p:nvPr/>
        </p:nvCxnSpPr>
        <p:spPr>
          <a:xfrm flipV="1">
            <a:off x="2348345" y="2867891"/>
            <a:ext cx="10391" cy="592282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กล่องข้อความ 10"/>
          <p:cNvSpPr txBox="1"/>
          <p:nvPr/>
        </p:nvSpPr>
        <p:spPr>
          <a:xfrm>
            <a:off x="1724891" y="2202873"/>
            <a:ext cx="154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ส่งมอบงานให้ผู้รับจ้าง</a:t>
            </a:r>
            <a:r>
              <a:rPr lang="th-TH" sz="20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4 ม.ค.64</a:t>
            </a:r>
            <a:endParaRPr lang="en-US" sz="2000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13" name="ลูกศรเชื่อมต่อแบบตรง 12"/>
          <p:cNvCxnSpPr/>
          <p:nvPr/>
        </p:nvCxnSpPr>
        <p:spPr>
          <a:xfrm>
            <a:off x="5839691" y="3491345"/>
            <a:ext cx="0" cy="737755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กล่องข้อความ 14"/>
          <p:cNvSpPr txBox="1"/>
          <p:nvPr/>
        </p:nvSpPr>
        <p:spPr>
          <a:xfrm>
            <a:off x="5205843" y="4384964"/>
            <a:ext cx="1392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กำหนดส่งงานภายใน</a:t>
            </a:r>
          </a:p>
          <a:p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 เม.ย.64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19" name="ลูกศรเชื่อมต่อแบบตรง 18"/>
          <p:cNvCxnSpPr/>
          <p:nvPr/>
        </p:nvCxnSpPr>
        <p:spPr>
          <a:xfrm flipV="1">
            <a:off x="2348345" y="3626427"/>
            <a:ext cx="3474720" cy="0"/>
          </a:xfrm>
          <a:prstGeom prst="straightConnector1">
            <a:avLst/>
          </a:prstGeom>
          <a:ln w="28575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/>
          <p:nvPr/>
        </p:nvCxnSpPr>
        <p:spPr>
          <a:xfrm flipV="1">
            <a:off x="5839691" y="2909454"/>
            <a:ext cx="0" cy="566306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กล่องข้อความ 23"/>
          <p:cNvSpPr txBox="1"/>
          <p:nvPr/>
        </p:nvSpPr>
        <p:spPr>
          <a:xfrm>
            <a:off x="4956464" y="2369127"/>
            <a:ext cx="1558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ผู้รับจ้างมีหนังสือส่งมอบงานใน 5 เม.ย.64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26" name="ลูกศรเชื่อมต่อแบบตรง 25"/>
          <p:cNvCxnSpPr/>
          <p:nvPr/>
        </p:nvCxnSpPr>
        <p:spPr>
          <a:xfrm flipV="1">
            <a:off x="7523018" y="2909454"/>
            <a:ext cx="10391" cy="566307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กล่องข้อความ 27"/>
          <p:cNvSpPr txBox="1"/>
          <p:nvPr/>
        </p:nvSpPr>
        <p:spPr>
          <a:xfrm>
            <a:off x="6909955" y="2462645"/>
            <a:ext cx="1433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 พ.ค.6</a:t>
            </a:r>
            <a:r>
              <a:rPr lang="en-US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ทดลอง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" name="กล่องข้อความ 28"/>
          <p:cNvSpPr txBox="1"/>
          <p:nvPr/>
        </p:nvSpPr>
        <p:spPr>
          <a:xfrm>
            <a:off x="3740727" y="3709555"/>
            <a:ext cx="24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31" name="ลูกศรเชื่อมต่อแบบตรง 30"/>
          <p:cNvCxnSpPr/>
          <p:nvPr/>
        </p:nvCxnSpPr>
        <p:spPr>
          <a:xfrm>
            <a:off x="5839691" y="3626427"/>
            <a:ext cx="1693718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กล่องข้อความ 31"/>
          <p:cNvSpPr txBox="1"/>
          <p:nvPr/>
        </p:nvSpPr>
        <p:spPr>
          <a:xfrm>
            <a:off x="6587836" y="3675556"/>
            <a:ext cx="47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3" name="กล่องข้อความ 32"/>
          <p:cNvSpPr txBox="1"/>
          <p:nvPr/>
        </p:nvSpPr>
        <p:spPr>
          <a:xfrm>
            <a:off x="883227" y="5205845"/>
            <a:ext cx="6826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 = </a:t>
            </a:r>
            <a:r>
              <a:rPr lang="th-TH" sz="20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ระยะเวลาของสัญญา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 = </a:t>
            </a:r>
            <a:r>
              <a:rPr lang="th-TH" sz="20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ระยะเวลาที่รอจะทดสอบ ทดลอง </a:t>
            </a:r>
            <a:endParaRPr lang="en-US" sz="20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35" name="ลูกศรเชื่อมต่อแบบตรง 34"/>
          <p:cNvCxnSpPr/>
          <p:nvPr/>
        </p:nvCxnSpPr>
        <p:spPr>
          <a:xfrm flipH="1">
            <a:off x="7917873" y="3491345"/>
            <a:ext cx="10391" cy="737755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กล่องข้อความ 36"/>
          <p:cNvSpPr txBox="1"/>
          <p:nvPr/>
        </p:nvSpPr>
        <p:spPr>
          <a:xfrm>
            <a:off x="7387936" y="4335405"/>
            <a:ext cx="12029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8 พ.ค.64คณะกรรมการสรุปว่าผ่าน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8" name="กล่องข้อความ 37"/>
          <p:cNvSpPr txBox="1"/>
          <p:nvPr/>
        </p:nvSpPr>
        <p:spPr>
          <a:xfrm>
            <a:off x="7533409" y="3200929"/>
            <a:ext cx="467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+2</a:t>
            </a:r>
            <a:endParaRPr lang="en-US" dirty="0"/>
          </a:p>
        </p:txBody>
      </p:sp>
      <p:sp>
        <p:nvSpPr>
          <p:cNvPr id="41" name="กล่องข้อความ 40"/>
          <p:cNvSpPr txBox="1"/>
          <p:nvPr/>
        </p:nvSpPr>
        <p:spPr>
          <a:xfrm>
            <a:off x="1028699" y="6141156"/>
            <a:ext cx="816280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กรณีวันสิ้นสุดสัญญา ตรงกับวันหยุดราชการ ให้ถือวันทำการถัดไปเป็นวันสิ้นสุดสัญญาแทน</a:t>
            </a:r>
            <a:endParaRPr lang="en-US" sz="2400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9034897" y="1705847"/>
            <a:ext cx="3048001" cy="203132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FFFF00"/>
                </a:solidFill>
              </a:rPr>
              <a:t>กรณีงานไม่เสร็จ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1.สัปดาห์ 4 เดือน มี.ค.64 มีหนังสือเร่งรัด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2. 7-21 เม.ย.64 ออกหนังสือแจ้งการปรับ                 (6 เม.ย.วันจักรี) ออกภายใน 7 วันทำการ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3.ส่งงานวันไหน ออกหนังสือวันนั้น                แจ้งสงวนสิทธิ์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4.กรณีค่าปรับเกิน 10 </a:t>
            </a:r>
            <a:r>
              <a:rPr lang="en-US" b="1" dirty="0" smtClean="0">
                <a:solidFill>
                  <a:srgbClr val="FF0000"/>
                </a:solidFill>
              </a:rPr>
              <a:t>% </a:t>
            </a:r>
            <a:r>
              <a:rPr lang="th-TH" b="1" dirty="0" smtClean="0">
                <a:solidFill>
                  <a:srgbClr val="FF0000"/>
                </a:solidFill>
              </a:rPr>
              <a:t>ก็แจ้งเช่นกัน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67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1948"/>
          </a:xfrm>
        </p:spPr>
        <p:txBody>
          <a:bodyPr/>
          <a:lstStyle/>
          <a:p>
            <a:r>
              <a:rPr lang="th-TH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ระยะเวลาการตรวจรับมอบงาน/พัสดุ</a:t>
            </a:r>
            <a:endParaRPr lang="en-US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02673" y="1517075"/>
            <a:ext cx="11066317" cy="4759034"/>
          </a:xfrm>
        </p:spPr>
        <p:txBody>
          <a:bodyPr>
            <a:noAutofit/>
          </a:bodyPr>
          <a:lstStyle/>
          <a:p>
            <a:pPr algn="thaiDist"/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ต้องตรวจรับในวันที่ผู้ขาย/ผู้รับจ้างนำพัสดุ(งาน)มาส่ง และดำเนินการให้เสร็จสิ้น  </a:t>
            </a:r>
            <a:r>
              <a:rPr lang="th-TH" sz="3600" b="1" u="sng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โดยเร็วที่สุด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(ในกรณีงาน</a:t>
            </a:r>
            <a:r>
              <a:rPr lang="th-TH" sz="3600" b="1" u="sng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จ้างก่อสร้าง ต้องตรวจรับภายใน 3 วันทำการ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นับแต่วันที่                ผู้รับจ้างแจ้งส่งมอบงาน/งวดงาน) ดูอ้างอิง</a:t>
            </a:r>
          </a:p>
          <a:p>
            <a:pPr algn="thaiDist"/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การจ้างของ กรมอู่ เป็นงานทางช่างและเทคนิค สมควรกำหนดการทดสอบ ทดลองไว้ในสัญญาเสมอและระยะเวลาการทดสอบทดลองนั้นไม่มีการกำหนดไว้ หากยังมีอุปสรรคที่ทดสอบ ทดลองไม่ได้ ด้วยประการใดๆ ก็ชี้แจงเหตุผลมาพร้อมรายงานการตรวจรับว่า              เหตุใด จึงยังทดสอบ ทดลองไม่ได้ และเมื่อการทดสอบ ทดลอง เรียบร้อยแล้ว ปรากฏว่าพัสดุ/งาน เรียบร้อย ตามสัญญาทุกประการ ก็ถือว่า คู่สัญญาได้ส่งมอบพัสดุ/งาน ครบถ้วน ถูกต้อง โดยไม่ต้องนำวันที่รอ การทดสอบ ทดลองมาคิดเป็นค่าปรับ</a:t>
            </a:r>
          </a:p>
          <a:p>
            <a:pPr algn="thaiDist"/>
            <a:r>
              <a:rPr lang="th-TH" sz="36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อ้างอิง </a:t>
            </a:r>
            <a:r>
              <a:rPr lang="en-US" sz="36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6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หนังสือ </a:t>
            </a:r>
            <a:r>
              <a:rPr lang="th-TH" sz="3600" b="1" dirty="0" err="1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คกก</a:t>
            </a:r>
            <a:r>
              <a:rPr lang="th-TH" sz="36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.วินิจฉัย ด่วนที่สุด ที่ </a:t>
            </a:r>
            <a:r>
              <a:rPr lang="th-TH" sz="3600" b="1" dirty="0" err="1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กค</a:t>
            </a:r>
            <a:r>
              <a:rPr lang="th-TH" sz="36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600" b="1" dirty="0" err="1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กวจ</a:t>
            </a:r>
            <a:r>
              <a:rPr lang="th-TH" sz="36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0405.3/50580 ลง 5 พ.ย.64</a:t>
            </a:r>
            <a:endParaRPr lang="en-US" sz="3600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7235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ต.ย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รายงานของคณะกรรมการตรวจรับ กรณีทดสอบทดลอง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บันทึกคณะกรรมการตรวจรับพัสดุ กรณีทำการตรวจรับ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ล่าช้า</a:t>
            </a:r>
            <a:endParaRPr lang="en-US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just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ตามหนังสือส่งมอบงานของ บริษัท อิน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วิน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ซิ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เบิ้ล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จำกัด 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ลง 30 ม.ค.60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ในงานจ้างปรับปรุงห้องนอนนายทหาร จำนวน 12 ห้อง ชั้นดาดฟ้า01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ร.ล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.กระบุรี ในงานงวดที่ 2 และ 3 (ส่งมอบงานพร้อมกันสองงวด) เป็นเงินค่าจ้างรวมทั้งสิ้น 2,615,732.70 บาท (สองล้านหกแสนหนึ่งหมื่นห้าพันเจ็ดร้อยสามสิบสองบาทเจ็ดสิบสตางค์) ตามสัญญาเลขที่ 17/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งป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.2560 ลง 1 ธ.ค.59 โดยมีกำหนดส่งมอบงานตามสัญญาให้แก่ทางราชการภายใน  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31 ม.ค.60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นั้น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just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คณะกรรมการฯ ได้รับทราบและรับมอบหนังสือข้างต้นไว้ตามวันดังกล่าวแล้ว แต่ยังไม่สามารถดำเนินการตรวจรับงานได้เนื่องจาก ทาง อรม.อร.ยังดำเนินการซ่อมทำระบบไฟฟ้าภายในเรือและอุปกรณ์ต่างๆที่เกี่ยวข้องไม่แล้วเสร็จ  จึงไม่สามารถจ่ายกระแสไฟฟ้า เพื่อทำการทดลองระบบไฟฟ้าภายในห้องได้ ซึ่งได้แจ้งให้ทางบริษัทฯ รับทราบแล้วถึงเหตุขัดข้องดังกล่าว จนกระทั่งใน  30 พ.ค.60 การซ่อมทำระบบไฟฟ้าแล้วเสร็จ จนสามารถจ่ายกระแสไฟฟ้าเพื่อทำการทดลองภายในห้องต่างๆ ได้ ผลปรากฏว่าเป็นไปด้วยความเรียบร้อย สามารถใช้ราชการได้ จึงถือได้ว่าทางบริษัท ฯ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ส่ง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มอบงานได้ครบถ้วน ถูกต้องตามสัญญาทุกประการตั้งแต่วันที่ส่งมอบงานคือ 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30 ม.ค.60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และอยู่ภายในระยะเวลาที่กำหนดในสัญญา 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92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บันทึกคณะกรรมการตรวจรับพัสดุ กรณีทำการตรวจรับล่าช้าเกิน 5 วันทำการ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h-TH" dirty="0"/>
              <a:t>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ตามหนังสือส่งมอบงานของ บริษัท กวินวิศวกรรม(ประเทศไทย) จำกัด ลง 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 เม.ย.60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ในงานจ้างสอบเทียบเครื่องมือ ของ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กคภ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.อรม.อร. จำนวน 10 รายการ ชำระงวดเดียว เป็นเงินค่าจ้างรวมทั้งสิ้น 116,630 บาท (หนึ่งแสนหนึ่งหมื่นหกพันหกร้อยสามสิบบาทถ้วน) โดยมีกำหนดส่งมอบงานตามสัญญาให้แก่ทางราชการภายใน  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 เม.ย.60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นั้น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just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คณะกรรมการฯ ได้รับทราบและรับมอบหนังสือข้างต้นไว้ตามวันดังกล่าวแล้ว แต่ยังไม่สามารถดำเนินการตรวจรับงานได้ เนื่องจาก ทาง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กคภ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.อรม.อร.ต้องนำเครื่องมือดังกล่าวไปทดลองใช้งานในการตรวจวัด ตรวจสอบ กระบวนงานซ่อมทำเรือของ อรม.อร. โดยผลของการใช้งานในสภาวะงานที่แท้จริง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จะ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ถือได้ว่าเป็นการทดสอบ ทดลองไปโดยปริยาย แต่ในขณะนั้นเรือที่มาเข้าซ่อมทำที่ อรม.อร. ยังไม่มีภาระงานที่จำเป็นต้องใช้เครื่องมือดังกล่าวข้างต้น จึงจำเป็นต้องรอขั้นตอนของงานจนกระทั่ง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 20 พ.ค.60  </a:t>
            </a:r>
            <a:r>
              <a:rPr lang="th-TH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กคภ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อรม.อร. จึงได้นำเครื่องมือดังกล่าวไปใช้งานจนแล้วเสร็จ ผลปรากฏว่าเป็นไปด้วยความเรียบร้อย สามารถใช้ราชการได้เป็นอย่างดี ดังนั้นถือได้ว่าทางบริษัท ฯ ส่งมอบงานได้ครบถ้วน ถูกต้องตามสัญญา ทุก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ประการ </a:t>
            </a:r>
            <a:r>
              <a:rPr lang="th-TH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ตั้งแต่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วันที่ส่งมอบงานคือ 4 เม.ย.60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และยังอยู่ภายในระยะเวลาที่กำหนดในสัญญา 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199" y="108382"/>
            <a:ext cx="10981267" cy="1325563"/>
          </a:xfrm>
        </p:spPr>
        <p:txBody>
          <a:bodyPr/>
          <a:lstStyle/>
          <a:p>
            <a:r>
              <a:rPr lang="th-TH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การงดหรือลดค่าปรับ หรือขยายระยะเวลาตามสัญญา ตามมาตรา 102</a:t>
            </a:r>
            <a:endParaRPr lang="en-US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61244" y="1267691"/>
            <a:ext cx="11706578" cy="5674976"/>
          </a:xfrm>
        </p:spPr>
        <p:txBody>
          <a:bodyPr>
            <a:noAutofit/>
          </a:bodyPr>
          <a:lstStyle/>
          <a:p>
            <a:r>
              <a:rPr lang="th-TH" sz="24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กระทำได้ตามกรณีดังนี้ </a:t>
            </a:r>
          </a:p>
          <a:p>
            <a:r>
              <a:rPr lang="th-TH" sz="24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1.เหตุจากความผิดหรือความบกพร่องของทางราชการ</a:t>
            </a:r>
          </a:p>
          <a:p>
            <a:r>
              <a:rPr lang="th-TH" sz="24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2.เหตุสุดวิสัย</a:t>
            </a:r>
          </a:p>
          <a:p>
            <a:r>
              <a:rPr lang="th-TH" sz="24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3.เหตุจากพฤติการณ์อันหนึ่งอันใดที่คู่สัญญาไม่ต้องรับผิดตามกฎหมาย</a:t>
            </a:r>
          </a:p>
          <a:p>
            <a:r>
              <a:rPr lang="th-TH" sz="24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4.เหตุอื่นตามกำหนดในกฎกระทรวง  </a:t>
            </a:r>
          </a:p>
          <a:p>
            <a:pPr marL="0" indent="0">
              <a:buNone/>
            </a:pPr>
            <a:r>
              <a:rPr lang="th-TH" sz="24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ไม่ว่าจะของดหรือลดค่าปรับ รวมทั้งขอขยายเวลา คู่สัญญาต้องมีหนังสือแจ้งต่อคณะกรรมการ ฯ โดยไม่ชักช้า </a:t>
            </a:r>
          </a:p>
          <a:p>
            <a:pPr marL="0" indent="0">
              <a:buNone/>
            </a:pPr>
            <a:r>
              <a:rPr lang="th-TH" sz="24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(ภายใน 15 วัน นับตั้งแต่เกิดเหตุ หรือรับทราบเหตุ) 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เว้นเข้ากรณี 1 คือ ความผิดหรือความบกพร่องจากส่วนราชการ  คู่สัญญาไม่ต้องแจ้งก็ได้</a:t>
            </a: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b="1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ของด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หรือลดค่าปรับตามสัญญา 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กระทำเมื่อเกิดค่าปรับแล้ว 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สัญญาสิ้นสุดไปแล้ว ส่งของช้า ส่งงานช้า</a:t>
            </a: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การขยายระยะเวลา 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กระทำเมื่อยังไม่ครบกำหนดส่งมอบ 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จะขอขยายกี่ครั้งก็ได้ตามเหตุผลและความจำเป็น (การอนุมัติเกิดก่อนสิ้นสุดสัญญา)     </a:t>
            </a:r>
            <a:endParaRPr lang="th-TH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b="1" u="sng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การขอหยุดงาน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............</a:t>
            </a:r>
            <a:r>
              <a:rPr lang="th-TH" sz="24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ไม่อยู่ในระเบียบ แต่เมื่อเกิดเหตุที่จำเป็นต้องหยุดงาน ก็ให้คู่สัญญามีหนังสือแจ้งผ่านคณะกรรมการตรวจรับพัสดุ                เพื่อพิจารณาเหตุผลความจำเป็น และอนุมัติให้หยุดงานพร้อมขอให้ขยายเวลาตามความจำเป็น</a:t>
            </a:r>
          </a:p>
          <a:p>
            <a:pPr marL="0" indent="0">
              <a:buNone/>
            </a:pPr>
            <a:r>
              <a:rPr lang="th-TH" sz="24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(ข้อความการหยุดงาน/พักงาน จะอยู่ในข้อ 176 /178 ในหมวดของ </a:t>
            </a:r>
            <a:r>
              <a:rPr lang="th-TH" sz="2400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คกก</a:t>
            </a:r>
            <a:r>
              <a:rPr lang="th-TH" sz="24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.ตรวจรับ งานจ้างก่อสร้าง และผู้ควบคุมงาน)    </a:t>
            </a:r>
            <a:endParaRPr lang="en-US" sz="24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0913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การขยายสัญญา</a:t>
            </a:r>
            <a:endParaRPr lang="en-US" b="1" u="sng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5" name="ตัวเชื่อมต่อตรง 4"/>
          <p:cNvCxnSpPr/>
          <p:nvPr/>
        </p:nvCxnSpPr>
        <p:spPr>
          <a:xfrm flipV="1">
            <a:off x="366890" y="3056465"/>
            <a:ext cx="6107289" cy="16935"/>
          </a:xfrm>
          <a:prstGeom prst="line">
            <a:avLst/>
          </a:prstGeom>
          <a:ln w="412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ลูกศรเชื่อมต่อแบบตรง 6"/>
          <p:cNvCxnSpPr/>
          <p:nvPr/>
        </p:nvCxnSpPr>
        <p:spPr>
          <a:xfrm>
            <a:off x="366890" y="3073400"/>
            <a:ext cx="0" cy="5983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กล่องข้อความ 7"/>
          <p:cNvSpPr txBox="1"/>
          <p:nvPr/>
        </p:nvSpPr>
        <p:spPr>
          <a:xfrm>
            <a:off x="299156" y="3822889"/>
            <a:ext cx="1343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th-TH" dirty="0" smtClean="0"/>
              <a:t>ลงนามสัญญา</a:t>
            </a:r>
            <a:endParaRPr lang="en-US" dirty="0"/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299156" y="1987172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ส่งงาน/</a:t>
            </a:r>
            <a:r>
              <a:rPr lang="th-TH" dirty="0" err="1" smtClean="0"/>
              <a:t>พ.ท</a:t>
            </a:r>
            <a:r>
              <a:rPr lang="th-TH" dirty="0" smtClean="0"/>
              <a:t>.ให้เริ่มทำ </a:t>
            </a:r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9" name="ลูกศรเชื่อมต่อแบบตรง 18"/>
          <p:cNvCxnSpPr/>
          <p:nvPr/>
        </p:nvCxnSpPr>
        <p:spPr>
          <a:xfrm flipV="1">
            <a:off x="1365955" y="2305892"/>
            <a:ext cx="0" cy="7421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กล่องข้อความ 19"/>
          <p:cNvSpPr txBox="1"/>
          <p:nvPr/>
        </p:nvSpPr>
        <p:spPr>
          <a:xfrm>
            <a:off x="6070599" y="3952264"/>
            <a:ext cx="1411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 </a:t>
            </a:r>
            <a:r>
              <a:rPr lang="en-US" dirty="0" smtClean="0"/>
              <a:t>D </a:t>
            </a:r>
            <a:r>
              <a:rPr lang="th-TH" dirty="0" smtClean="0"/>
              <a:t>สิ้นสุดสัญญา</a:t>
            </a:r>
            <a:endParaRPr lang="en-US" dirty="0"/>
          </a:p>
        </p:txBody>
      </p:sp>
      <p:cxnSp>
        <p:nvCxnSpPr>
          <p:cNvPr id="22" name="ลูกศรเชื่อมต่อแบบตรง 21"/>
          <p:cNvCxnSpPr/>
          <p:nvPr/>
        </p:nvCxnSpPr>
        <p:spPr>
          <a:xfrm>
            <a:off x="6474179" y="3090332"/>
            <a:ext cx="22578" cy="7590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กล่องข้อความ 24"/>
          <p:cNvSpPr txBox="1"/>
          <p:nvPr/>
        </p:nvSpPr>
        <p:spPr>
          <a:xfrm>
            <a:off x="2810932" y="4815930"/>
            <a:ext cx="16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 </a:t>
            </a:r>
            <a:r>
              <a:rPr lang="th-TH" dirty="0" smtClean="0"/>
              <a:t>เกิดอุปสรรค ปัญหา</a:t>
            </a:r>
            <a:endParaRPr lang="en-US" dirty="0"/>
          </a:p>
        </p:txBody>
      </p:sp>
      <p:cxnSp>
        <p:nvCxnSpPr>
          <p:cNvPr id="27" name="ลูกศรเชื่อมต่อแบบตรง 26"/>
          <p:cNvCxnSpPr/>
          <p:nvPr/>
        </p:nvCxnSpPr>
        <p:spPr>
          <a:xfrm>
            <a:off x="3426178" y="3034730"/>
            <a:ext cx="22578" cy="185137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ตัวเชื่อมต่อตรง 29"/>
          <p:cNvCxnSpPr/>
          <p:nvPr/>
        </p:nvCxnSpPr>
        <p:spPr>
          <a:xfrm>
            <a:off x="6474179" y="3056465"/>
            <a:ext cx="1253066" cy="0"/>
          </a:xfrm>
          <a:prstGeom prst="line">
            <a:avLst/>
          </a:prstGeom>
          <a:ln w="444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ลูกศรเชื่อมต่อแบบตรง 34"/>
          <p:cNvCxnSpPr/>
          <p:nvPr/>
        </p:nvCxnSpPr>
        <p:spPr>
          <a:xfrm flipV="1">
            <a:off x="7721600" y="1945027"/>
            <a:ext cx="0" cy="11283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กล่องข้อความ 35"/>
          <p:cNvSpPr txBox="1"/>
          <p:nvPr/>
        </p:nvSpPr>
        <p:spPr>
          <a:xfrm>
            <a:off x="6883399" y="1608231"/>
            <a:ext cx="1605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อุปสรรค</a:t>
            </a:r>
            <a:r>
              <a:rPr lang="en-US" dirty="0" smtClean="0"/>
              <a:t>/</a:t>
            </a:r>
            <a:r>
              <a:rPr lang="th-TH" dirty="0" smtClean="0"/>
              <a:t>ปัญหาจบ</a:t>
            </a:r>
            <a:r>
              <a:rPr lang="en-US" dirty="0" smtClean="0"/>
              <a:t> E</a:t>
            </a:r>
            <a:endParaRPr lang="en-US" dirty="0"/>
          </a:p>
        </p:txBody>
      </p:sp>
      <p:cxnSp>
        <p:nvCxnSpPr>
          <p:cNvPr id="40" name="ลูกศรเชื่อมต่อแบบตรง 39"/>
          <p:cNvCxnSpPr/>
          <p:nvPr/>
        </p:nvCxnSpPr>
        <p:spPr>
          <a:xfrm>
            <a:off x="3437467" y="2782968"/>
            <a:ext cx="4289778" cy="2142"/>
          </a:xfrm>
          <a:prstGeom prst="straightConnector1">
            <a:avLst/>
          </a:prstGeom>
          <a:ln w="28575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กล่องข้อความ 40"/>
          <p:cNvSpPr txBox="1"/>
          <p:nvPr/>
        </p:nvSpPr>
        <p:spPr>
          <a:xfrm>
            <a:off x="5610578" y="2498235"/>
            <a:ext cx="485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 </a:t>
            </a:r>
            <a:endParaRPr lang="en-US" dirty="0"/>
          </a:p>
        </p:txBody>
      </p:sp>
      <p:pic>
        <p:nvPicPr>
          <p:cNvPr id="42" name="รูปภาพ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0436" y="3043522"/>
            <a:ext cx="4548010" cy="231668"/>
          </a:xfrm>
          <a:prstGeom prst="rect">
            <a:avLst/>
          </a:prstGeom>
        </p:spPr>
      </p:pic>
      <p:cxnSp>
        <p:nvCxnSpPr>
          <p:cNvPr id="47" name="ลูกศรเชื่อมต่อแบบตรง 46"/>
          <p:cNvCxnSpPr/>
          <p:nvPr/>
        </p:nvCxnSpPr>
        <p:spPr>
          <a:xfrm flipH="1">
            <a:off x="10848622" y="3125766"/>
            <a:ext cx="33866" cy="260361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กล่องข้อความ 48"/>
          <p:cNvSpPr txBox="1"/>
          <p:nvPr/>
        </p:nvSpPr>
        <p:spPr>
          <a:xfrm>
            <a:off x="9414933" y="5729383"/>
            <a:ext cx="171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วันสิ้นสุดสัญญาใหม่ 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51" name="กล่องข้อความ 50"/>
          <p:cNvSpPr txBox="1"/>
          <p:nvPr/>
        </p:nvSpPr>
        <p:spPr>
          <a:xfrm>
            <a:off x="8861816" y="2850064"/>
            <a:ext cx="349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53" name="ลูกศรเชื่อมต่อแบบตรง 52"/>
          <p:cNvCxnSpPr/>
          <p:nvPr/>
        </p:nvCxnSpPr>
        <p:spPr>
          <a:xfrm flipH="1" flipV="1">
            <a:off x="4075289" y="2223911"/>
            <a:ext cx="22578" cy="81081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กล่องข้อความ 53"/>
          <p:cNvSpPr txBox="1"/>
          <p:nvPr/>
        </p:nvSpPr>
        <p:spPr>
          <a:xfrm>
            <a:off x="3283597" y="1694920"/>
            <a:ext cx="1665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เสนอเรื่อง ขอขยายเวลา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6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1" grpId="0"/>
      <p:bldP spid="49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5409" y="1194955"/>
            <a:ext cx="10515600" cy="5455227"/>
          </a:xfrm>
        </p:spPr>
        <p:txBody>
          <a:bodyPr>
            <a:normAutofit/>
          </a:bodyPr>
          <a:lstStyle/>
          <a:p>
            <a:r>
              <a:rPr lang="th-TH" b="1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พรบ</a:t>
            </a: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.จัดซื้อจัดจ้าง </a:t>
            </a:r>
            <a:b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พรบ.งป</a:t>
            </a: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พรบ</a:t>
            </a: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.วิธีการ </a:t>
            </a:r>
            <a:r>
              <a:rPr lang="th-TH" b="1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งป</a:t>
            </a: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b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 </a:t>
            </a:r>
            <a:r>
              <a:rPr lang="th-TH" b="1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กค</a:t>
            </a: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b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กฎกระทรวง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มติ ครม. </a:t>
            </a:r>
            <a:b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หนังสือเวียน กรมบัญชีกลาง</a:t>
            </a:r>
            <a:b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กม.และระเบียบปฏิบัติอื่นๆ ที่เกี่ยวข้อง   ฯลฯ</a:t>
            </a:r>
            <a:endParaRPr lang="en-US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992086" y="332509"/>
            <a:ext cx="9198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i="1" u="sng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การจัดหาพัสดุ  ต้องปฏิบัติให้เป็นไปและสอดคล้องสิ่งต่างๆ ดังนี้</a:t>
            </a:r>
            <a:endParaRPr lang="en-US" sz="4000" b="1" i="1" u="sng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917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211490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 smtClean="0">
                <a:solidFill>
                  <a:srgbClr val="FFFF00"/>
                </a:solidFill>
              </a:rPr>
              <a:t>ถาม </a:t>
            </a:r>
            <a:r>
              <a:rPr lang="en-US" sz="6000" b="1" dirty="0" smtClean="0">
                <a:solidFill>
                  <a:srgbClr val="FFFF00"/>
                </a:solidFill>
              </a:rPr>
              <a:t>-</a:t>
            </a:r>
            <a:r>
              <a:rPr lang="th-TH" sz="6000" b="1" dirty="0" smtClean="0">
                <a:solidFill>
                  <a:srgbClr val="FFFF00"/>
                </a:solidFill>
              </a:rPr>
              <a:t> ตอบ </a:t>
            </a:r>
            <a:r>
              <a:rPr lang="en-US" sz="6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?</a:t>
            </a:r>
            <a:endParaRPr lang="en-US" sz="6000" b="1" dirty="0">
              <a:solidFill>
                <a:srgbClr val="FFFF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71500" y="5569527"/>
            <a:ext cx="11335456" cy="109285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5100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Live as if you were to die tomorrow but learn as if you to live forever</a:t>
            </a:r>
          </a:p>
          <a:p>
            <a:pPr marL="0" indent="0">
              <a:buNone/>
            </a:pPr>
            <a:r>
              <a:rPr lang="en-US" sz="5100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                                                                   : Gandhi</a:t>
            </a:r>
            <a:endParaRPr lang="en-US" sz="5100" dirty="0">
              <a:solidFill>
                <a:srgbClr val="FFFF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0400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38844" y="353250"/>
            <a:ext cx="9243951" cy="1325563"/>
          </a:xfrm>
        </p:spPr>
        <p:txBody>
          <a:bodyPr>
            <a:normAutofit/>
          </a:bodyPr>
          <a:lstStyle/>
          <a:p>
            <a:r>
              <a:rPr lang="th-TH" sz="5400" b="1" u="sng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จนท</a:t>
            </a:r>
            <a:r>
              <a:rPr lang="th-TH" sz="54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.และ หน.</a:t>
            </a:r>
            <a:r>
              <a:rPr lang="th-TH" sz="5400" b="1" u="sng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จนท</a:t>
            </a:r>
            <a:r>
              <a:rPr lang="th-TH" sz="54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ตาม </a:t>
            </a:r>
            <a:r>
              <a:rPr lang="th-TH" sz="5400" b="1" u="sng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พรบ</a:t>
            </a:r>
            <a:r>
              <a:rPr lang="th-TH" sz="54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.ฯ หมายถึงใคร</a:t>
            </a:r>
            <a:endParaRPr lang="en-US" sz="54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กรมอู่ทหารเรือ 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339086" y="2618737"/>
            <a:ext cx="1997187" cy="78948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งานจัดซื้อ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699190" y="2639290"/>
            <a:ext cx="1922318" cy="76892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งานจัดจ้าง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11" name="ลูกศรเชื่อมต่อแบบตรง 10"/>
          <p:cNvCxnSpPr/>
          <p:nvPr/>
        </p:nvCxnSpPr>
        <p:spPr>
          <a:xfrm>
            <a:off x="4340160" y="3442962"/>
            <a:ext cx="15587" cy="886402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สี่เหลี่ยมผืนผ้า 11"/>
          <p:cNvSpPr/>
          <p:nvPr/>
        </p:nvSpPr>
        <p:spPr>
          <a:xfrm>
            <a:off x="3120737" y="4326868"/>
            <a:ext cx="2445200" cy="103591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ศพด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.อร.</a:t>
            </a:r>
          </a:p>
          <a:p>
            <a:pPr algn="ctr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ผอ.</a:t>
            </a:r>
            <a:r>
              <a:rPr lang="th-TH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ศพด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.อร. เป็น หน.</a:t>
            </a:r>
            <a:r>
              <a:rPr lang="th-TH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จนท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6444318" y="4309185"/>
            <a:ext cx="2432061" cy="103591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กบ.อร.</a:t>
            </a:r>
          </a:p>
          <a:p>
            <a:pPr algn="ctr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ผอ.กบ.อร. เป็น หน.</a:t>
            </a:r>
            <a:r>
              <a:rPr lang="th-TH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จนท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16" name="ลูกศรเชื่อมต่อแบบตรง 15"/>
          <p:cNvCxnSpPr/>
          <p:nvPr/>
        </p:nvCxnSpPr>
        <p:spPr>
          <a:xfrm>
            <a:off x="7660349" y="3417303"/>
            <a:ext cx="0" cy="909565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9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สายงานธุรการ</a:t>
            </a:r>
            <a:endParaRPr lang="en-US" b="1" u="sng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21672" y="1825625"/>
            <a:ext cx="11887200" cy="3818819"/>
          </a:xfrm>
        </p:spPr>
        <p:txBody>
          <a:bodyPr>
            <a:normAutofit fontScale="92500" lnSpcReduction="10000"/>
          </a:bodyPr>
          <a:lstStyle/>
          <a:p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ขอความเห็นชอบ ซื้อ/จ้าง                                                                          ขออนุมัติซื้อ/จ้าง</a:t>
            </a:r>
          </a:p>
          <a:p>
            <a:pPr marL="0" indent="0">
              <a:buNone/>
            </a:pPr>
            <a:r>
              <a:rPr lang="th-TH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- คณะกรรมการ </a:t>
            </a:r>
            <a:r>
              <a:rPr lang="en-US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tor </a:t>
            </a: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และกำหนดราคากลาง เสนอ </a:t>
            </a:r>
            <a:r>
              <a:rPr lang="th-TH" dirty="0" err="1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จนท</a:t>
            </a: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                     -      คณะกรรมการซื้อ/จ้าง สรุป</a:t>
            </a:r>
          </a:p>
          <a:p>
            <a:pPr marL="0" indent="0">
              <a:buNone/>
            </a:pPr>
            <a:r>
              <a:rPr lang="th-TH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- </a:t>
            </a:r>
            <a:r>
              <a:rPr lang="th-TH" dirty="0" err="1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จนท</a:t>
            </a: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./หน.</a:t>
            </a:r>
            <a:r>
              <a:rPr lang="th-TH" dirty="0" err="1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จนท</a:t>
            </a: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เสนอ                                                            -      ได้ตัว</a:t>
            </a:r>
            <a:r>
              <a:rPr lang="th-TH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ผู้ขาย/ผู้รับจ้าง พร้อมวงเงินที่เจรจาต่อรองแล้ว </a:t>
            </a:r>
            <a:endParaRPr lang="th-TH" dirty="0" smtClean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- เหตุผลความจำเป็น                                                        -      </a:t>
            </a:r>
            <a:r>
              <a:rPr lang="th-TH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แต่งตั้ง คณะกรรมการตรวจรับ</a:t>
            </a: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พัสดุ</a:t>
            </a:r>
          </a:p>
          <a:p>
            <a:pPr marL="0" indent="0">
              <a:buNone/>
            </a:pP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- </a:t>
            </a:r>
            <a:r>
              <a:rPr lang="en-US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TOR </a:t>
            </a: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วงเงิน </a:t>
            </a:r>
            <a:r>
              <a:rPr lang="th-TH" dirty="0" err="1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งป</a:t>
            </a: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./ราคากลาง                                        </a:t>
            </a:r>
            <a:r>
              <a:rPr lang="en-US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-      </a:t>
            </a:r>
            <a:r>
              <a:rPr lang="th-TH" dirty="0" err="1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จนท</a:t>
            </a: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./หน.</a:t>
            </a:r>
            <a:r>
              <a:rPr lang="th-TH" dirty="0" err="1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จนท</a:t>
            </a: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เสนอ</a:t>
            </a:r>
            <a:endParaRPr lang="en-US" dirty="0" smtClean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- </a:t>
            </a: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วิธีจัดหา แต่งตั้งคณะกรรมการซื้อ/จ้างที่เกี่ยวข้อง           </a:t>
            </a:r>
            <a:r>
              <a:rPr lang="en-US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     หน.</a:t>
            </a:r>
            <a:r>
              <a:rPr lang="th-TH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ส่วนราชการผู้ถือ </a:t>
            </a:r>
            <a:r>
              <a:rPr lang="th-TH" dirty="0" err="1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งป</a:t>
            </a:r>
            <a:r>
              <a:rPr lang="th-TH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/ ผู้มีอำนาจ พิจารณาอนุมัติ</a:t>
            </a: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0" indent="0">
              <a:buNone/>
            </a:pPr>
            <a:r>
              <a:rPr lang="th-TH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- หน.ส่วนราชการผู้ถือ </a:t>
            </a:r>
            <a:r>
              <a:rPr lang="th-TH" dirty="0" err="1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งป</a:t>
            </a: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/ ผู้มีอำนาจ พิจารณาอนุมัติ      </a:t>
            </a:r>
          </a:p>
          <a:p>
            <a:pPr marL="0" indent="0">
              <a:buNone/>
            </a:pP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6005689" y="1467556"/>
            <a:ext cx="45155" cy="4492977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กล่องข้อความ 5"/>
          <p:cNvSpPr txBox="1"/>
          <p:nvPr/>
        </p:nvSpPr>
        <p:spPr>
          <a:xfrm>
            <a:off x="573937" y="6108571"/>
            <a:ext cx="5115663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คณะกรรมการซื้อ/จ้าง รับเรื่องแล้วไปดำเนินการต่อ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ลูกศรโค้งขึ้น 17"/>
          <p:cNvSpPr/>
          <p:nvPr/>
        </p:nvSpPr>
        <p:spPr>
          <a:xfrm>
            <a:off x="5689600" y="5858933"/>
            <a:ext cx="1490133" cy="480470"/>
          </a:xfrm>
          <a:prstGeom prst="ben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9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448792" cy="1325563"/>
          </a:xfrm>
        </p:spPr>
        <p:txBody>
          <a:bodyPr>
            <a:normAutofit/>
          </a:bodyPr>
          <a:lstStyle/>
          <a:p>
            <a:r>
              <a:rPr lang="th-TH" sz="60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วิธีการจัดหา</a:t>
            </a:r>
            <a:endParaRPr lang="en-US" sz="60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635621"/>
            <a:ext cx="10515600" cy="4351338"/>
          </a:xfrm>
        </p:spPr>
        <p:txBody>
          <a:bodyPr>
            <a:noAutofit/>
          </a:bodyPr>
          <a:lstStyle/>
          <a:p>
            <a:r>
              <a:rPr 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1.ประกาศเชิญชวนทั่วไป</a:t>
            </a:r>
            <a:r>
              <a:rPr lang="en-US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E-Bidding</a:t>
            </a:r>
          </a:p>
          <a:p>
            <a:r>
              <a:rPr 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2.คัดเลือก ...........คณะกรรมการ ฯออกหนังสือเชิญชวนให้เสนอราคาไม่น้อยกว่า 3 ราย</a:t>
            </a:r>
          </a:p>
          <a:p>
            <a:pPr marL="0" indent="0">
              <a:buNone/>
            </a:pPr>
            <a:r>
              <a:rPr 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ก.เชิญชวนแล้วไม่มีผู้ยื่น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ข.คุณลักษณะเฉพาะพิเศษ/ซับซ้อน /ฝีมือเฉพาะ/ชำนาญพิเศษ/ทักษะสูง และมีผู้ประกอบการจำกัด</a:t>
            </a:r>
          </a:p>
          <a:p>
            <a:pPr marL="0" indent="0">
              <a:buNone/>
            </a:pP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ค.จำเป็นเร่งด่วนไม่คาดหมาย หากใช้ประกาศเชิญชวนจะไม่ทันการ</a:t>
            </a:r>
          </a:p>
          <a:p>
            <a:pPr marL="0" indent="0">
              <a:buNone/>
            </a:pPr>
            <a:r>
              <a:rPr lang="th-TH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ง.จำเป็นต้องระบุยี่ห้อ เป็นการเฉพาะ</a:t>
            </a:r>
          </a:p>
          <a:p>
            <a:pPr marL="0" indent="0"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จ.ซื้อตรงจากต่างประเทศ /องค์กรระหว่างประเทศ</a:t>
            </a:r>
          </a:p>
          <a:p>
            <a:pPr marL="0" indent="0"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ฉ.ราชการลับ/ปกปิด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th-TH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ช.จ้างถอดตรวจ ประเมินความเสียหาย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ซ.กฎกระทรวง	</a:t>
            </a:r>
          </a:p>
        </p:txBody>
      </p:sp>
    </p:spTree>
    <p:extLst>
      <p:ext uri="{BB962C8B-B14F-4D97-AF65-F5344CB8AC3E}">
        <p14:creationId xmlns:p14="http://schemas.microsoft.com/office/powerpoint/2010/main" val="286963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073" y="454024"/>
            <a:ext cx="10515600" cy="5566766"/>
          </a:xfrm>
        </p:spPr>
        <p:txBody>
          <a:bodyPr>
            <a:normAutofit/>
          </a:bodyPr>
          <a:lstStyle/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3.เฉพาะเจาะจง .....คณะกรรมการ ฯ ออกหนังสือเชิญชวนให้เสนอราคาเพียงรายเดียว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ก.ประกาศและเชิญชวนแล้ว ไม่มีผู้ยื่น</a:t>
            </a:r>
          </a:p>
          <a:p>
            <a:pPr marL="0" indent="0">
              <a:buNone/>
            </a:pP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ข.วงเงินไม่เกิน 5 แสน</a:t>
            </a:r>
          </a:p>
          <a:p>
            <a:pPr marL="0" indent="0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ค.มีผู้มีคุณสมบัติโดยตรงรายเดียว/ตัวแทนจำหน่าย/ตัวแทนให้บริการ รายเดียว                 </a:t>
            </a:r>
            <a:b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(ตามกฎหมาย)</a:t>
            </a:r>
          </a:p>
          <a:p>
            <a:pPr marL="0" indent="0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ง.ฉุกเฉิน ภัยพิบัติภัยธรรมชาติ โรคติดต่ออันตรายตาม กม.</a:t>
            </a:r>
          </a:p>
          <a:p>
            <a:pPr marL="0" indent="0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จ.</a:t>
            </a:r>
            <a:r>
              <a:rPr lang="en-US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repeat order</a:t>
            </a:r>
          </a:p>
          <a:p>
            <a:pPr marL="0" indent="0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ฉ.จะขายทอดตลาด โดยหน่วยงานรัฐ องค์กรระหว่างประเทศ</a:t>
            </a:r>
          </a:p>
          <a:p>
            <a:pPr marL="0" indent="0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ช.ที่ดิน สิ่งปลูกสร้าง</a:t>
            </a:r>
          </a:p>
          <a:p>
            <a:pPr marL="0" indent="0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ซ.กฎกระทรวง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9068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05750"/>
            <a:ext cx="10515600" cy="1119291"/>
          </a:xfrm>
        </p:spPr>
        <p:txBody>
          <a:bodyPr/>
          <a:lstStyle/>
          <a:p>
            <a:r>
              <a:rPr lang="th-TH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คณะกรรมการต่างๆ ตาม </a:t>
            </a:r>
            <a:r>
              <a:rPr lang="th-TH" b="1" u="sng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พรบ</a:t>
            </a:r>
            <a:r>
              <a:rPr lang="th-TH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.ฯ</a:t>
            </a:r>
            <a:endParaRPr lang="en-US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05245" y="1243731"/>
            <a:ext cx="11066319" cy="4987735"/>
          </a:xfrm>
        </p:spPr>
        <p:txBody>
          <a:bodyPr>
            <a:noAutofit/>
          </a:bodyPr>
          <a:lstStyle/>
          <a:p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คณะกรรมการร่างขอบเขตของงานหรือรายละเอียดคุณลักษณะเฉพาะ (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TOR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หรือ </a:t>
            </a:r>
            <a:r>
              <a:rPr lang="th-TH" sz="32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จนท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.คนใดคนหนึ่ง</a:t>
            </a:r>
            <a:endParaRPr lang="en-US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คณะกรรมการกำหนดราคากลาง หรือ </a:t>
            </a:r>
            <a:r>
              <a:rPr lang="th-TH" sz="32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จนท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.ผู้รับผิดชอบกำหนดราคากลาง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.....(ข้อกำหนด </a:t>
            </a:r>
            <a:r>
              <a:rPr lang="th-TH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ปปช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.และคู่มือกรมบัญชีกลาง)</a:t>
            </a:r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คณะกรรมการพิจารณาผลการประกวดราคาอิเล็กทรอนิกส์</a:t>
            </a:r>
          </a:p>
          <a:p>
            <a:r>
              <a:rPr 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คณะกรรมการพิจารณาผลการสอบราคา ............ปัจจุบันไม่มีหน่วยงานใดใช้วิธีนี้แล้ว</a:t>
            </a:r>
          </a:p>
          <a:p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คณะกรรมการซื้อหรือจ้าง โดยวิธีคัดเลือก</a:t>
            </a:r>
          </a:p>
          <a:p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คณะกรรมการซื้อหรือจ้าง โดยวิธีเฉพาะเจาะจง</a:t>
            </a:r>
          </a:p>
          <a:p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คณะกรรมการตรวจรับพัสดุ</a:t>
            </a:r>
          </a:p>
          <a:p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</a:t>
            </a:r>
            <a:r>
              <a:rPr lang="th-TH" sz="32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</a:t>
            </a:r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 อร. จะแต่งตั้ง คณะกรรมการ </a:t>
            </a:r>
            <a:r>
              <a:rPr lang="en-US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TOR</a:t>
            </a:r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และราคากลาง คณะเดียวทำ 2 หน้าที่     </a:t>
            </a:r>
            <a:endParaRPr lang="en-US" sz="3200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วงเล็บปีกกาขวา 3"/>
          <p:cNvSpPr/>
          <p:nvPr/>
        </p:nvSpPr>
        <p:spPr>
          <a:xfrm>
            <a:off x="11420995" y="1425041"/>
            <a:ext cx="182880" cy="640080"/>
          </a:xfrm>
          <a:prstGeom prst="rightBrace">
            <a:avLst/>
          </a:prstGeom>
          <a:scene3d>
            <a:camera prst="orthographicFront"/>
            <a:lightRig rig="threePt" dir="t"/>
          </a:scene3d>
          <a:sp3d contourW="12700">
            <a:contourClr>
              <a:srgbClr val="FF0000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1671070" y="1560415"/>
            <a:ext cx="63904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chemeClr val="bg1"/>
                </a:solidFill>
              </a:rPr>
              <a:t>รวมได้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5522" y="3389304"/>
            <a:ext cx="182896" cy="292633"/>
          </a:xfrm>
          <a:prstGeom prst="rect">
            <a:avLst/>
          </a:prstGeom>
        </p:spPr>
      </p:pic>
      <p:sp>
        <p:nvSpPr>
          <p:cNvPr id="8" name="ดาว 5 แฉก 7"/>
          <p:cNvSpPr/>
          <p:nvPr/>
        </p:nvSpPr>
        <p:spPr>
          <a:xfrm>
            <a:off x="126801" y="1508914"/>
            <a:ext cx="322118" cy="236167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รูปภาพ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90" y="3867170"/>
            <a:ext cx="365792" cy="268247"/>
          </a:xfrm>
          <a:prstGeom prst="rect">
            <a:avLst/>
          </a:prstGeom>
        </p:spPr>
      </p:pic>
      <p:pic>
        <p:nvPicPr>
          <p:cNvPr id="10" name="รูปภาพ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99" y="4928917"/>
            <a:ext cx="365792" cy="268247"/>
          </a:xfrm>
          <a:prstGeom prst="rect">
            <a:avLst/>
          </a:prstGeom>
        </p:spPr>
      </p:pic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27" y="4413630"/>
            <a:ext cx="365792" cy="26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51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161395"/>
            <a:ext cx="10515600" cy="1325563"/>
          </a:xfrm>
        </p:spPr>
        <p:txBody>
          <a:bodyPr/>
          <a:lstStyle/>
          <a:p>
            <a:r>
              <a:rPr lang="th-TH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ราคากลาง หาจากไหน</a:t>
            </a:r>
            <a:endParaRPr lang="en-US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0999" y="1249025"/>
            <a:ext cx="11256819" cy="5599642"/>
          </a:xfrm>
        </p:spPr>
        <p:txBody>
          <a:bodyPr>
            <a:noAutofit/>
          </a:bodyPr>
          <a:lstStyle/>
          <a:p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1.การคำนวณตามหลักเกณฑ์ที่</a:t>
            </a:r>
            <a:r>
              <a:rPr lang="th-TH" sz="32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คณะกรรมการราคากลาง</a:t>
            </a:r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 .......</a:t>
            </a:r>
            <a:r>
              <a:rPr lang="th-TH" sz="32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งานก่อสร้าง</a:t>
            </a:r>
          </a:p>
          <a:p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2.ฐานข้อมูลราคาพัสดุของกรมบัญชีกลาง ........................................</a:t>
            </a:r>
            <a:r>
              <a:rPr lang="th-TH" sz="32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อยู่ระหว่างการจัดทำ</a:t>
            </a:r>
          </a:p>
          <a:p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3.บัญชีราคามาตรฐานครุภัณฑ์ ของ สำนัก </a:t>
            </a:r>
            <a:r>
              <a:rPr lang="th-TH" sz="3200" dirty="0" err="1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งป</a:t>
            </a:r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.,คู่มือผู้ซื้อ ของ สมอ.,ราคาคอมพิวเตอร์และซอฟแวร์ ของ </a:t>
            </a:r>
            <a:r>
              <a:rPr lang="th-TH" sz="3200" dirty="0" err="1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กระทรวงดิจิทัล</a:t>
            </a:r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(ดาวน์โหลดได้จากเว็บไซต์)</a:t>
            </a:r>
            <a:r>
              <a:rPr lang="en-US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ยาและเวชภัณฑ์ ของ </a:t>
            </a:r>
            <a:r>
              <a:rPr lang="th-TH" sz="3200" dirty="0" err="1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สธ</a:t>
            </a:r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3200" dirty="0" err="1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อย</a:t>
            </a:r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  <a:p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4.สืบราคาจากท้องตลาด</a:t>
            </a:r>
          </a:p>
          <a:p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5.ข้อมูลที่เคยจัดหามาแล้วภายใน 2 ปี </a:t>
            </a:r>
            <a:r>
              <a:rPr lang="th-TH" sz="3200" dirty="0" err="1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งป</a:t>
            </a:r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.ที่ผ่านมา</a:t>
            </a:r>
          </a:p>
          <a:p>
            <a:r>
              <a:rPr lang="th-TH" sz="32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6.ราคาอื่นๆตามแนวทาง หลักเกณฑ์ของหน่วยงานที่เคยปฏิบัติ</a:t>
            </a:r>
          </a:p>
          <a:p>
            <a:r>
              <a:rPr lang="th-TH" sz="32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</a:t>
            </a:r>
            <a:r>
              <a:rPr lang="th-TH" sz="32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ต้องใช้ 1 ก่อนเสมอ ถ้าไม่มีจึงไป 2 หรือ 3  ถ้าไม่มี 1,2,3 จะใช้ 4,5,6 ข้อใดก่อนก็ได้                       (ดูประโยชน์ราชการ)</a:t>
            </a:r>
          </a:p>
          <a:p>
            <a:r>
              <a:rPr lang="th-TH" sz="24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ราคากลางวิธีเฉพาะเจาะจงไม่เกิน 5 แสน หากสืบราคาใช้รายเดียวก็ได้ อ้างตามหนังสือด่วนที่สุด กรมบัญชีกลาง ที่ </a:t>
            </a:r>
            <a:r>
              <a:rPr lang="th-TH" sz="2400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กค</a:t>
            </a:r>
            <a:r>
              <a:rPr lang="th-TH" sz="24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0433.2/58936 </a:t>
            </a:r>
            <a:r>
              <a:rPr 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24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ลง 20 ธ.ค.62 แต่ต้องยึดตามมาตรา 8 (คุ้มค่า โปร่งใส มีประสิทธิภาพ ตรวจสอบได้)</a:t>
            </a:r>
            <a:endParaRPr lang="en-US" sz="24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9681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TM02900771[[fn=เส้นบาง]]</Template>
  <TotalTime>3717</TotalTime>
  <Words>2816</Words>
  <Application>Microsoft Office PowerPoint</Application>
  <PresentationFormat>แบบจอกว้าง</PresentationFormat>
  <Paragraphs>237</Paragraphs>
  <Slides>30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30</vt:i4>
      </vt:variant>
    </vt:vector>
  </HeadingPairs>
  <TitlesOfParts>
    <vt:vector size="37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กระบวนการจัดหาพัสดุและงานจัดซื้อจัดจ้าง</vt:lpstr>
      <vt:lpstr>วงรอบการส่งกำลังบำรุง</vt:lpstr>
      <vt:lpstr>พรบ.จัดซื้อจัดจ้าง  พรบ.งป.  พรบ.วิธีการ งป.  ระเบียบ กค. กฎกระทรวง มติ ครม.  หนังสือเวียน กรมบัญชีกลาง กม.และระเบียบปฏิบัติอื่นๆ ที่เกี่ยวข้อง   ฯลฯ</vt:lpstr>
      <vt:lpstr>จนท.และ หน.จนท. ตาม พรบ.ฯ หมายถึงใคร</vt:lpstr>
      <vt:lpstr>สายงานธุรการ</vt:lpstr>
      <vt:lpstr>วิธีการจัดหา</vt:lpstr>
      <vt:lpstr>งานนำเสนอ PowerPoint</vt:lpstr>
      <vt:lpstr>คณะกรรมการต่างๆ ตาม พรบ.ฯ</vt:lpstr>
      <vt:lpstr>ราคากลาง หาจากไหน</vt:lpstr>
      <vt:lpstr>    ความหมายของเงินในกระบวนการจัดซื้อจัดจ้าง</vt:lpstr>
      <vt:lpstr>กรมบัญชีกลางตอบข้อหารือ ของ อบต. เขาขาว จ.นครศรีธรรมราช ว่า ว206 ไม่บังคับใช้กับการจัดซื้อจัดจ้างวงเงินไม่เกิน 500,000 บาท หน่วยงานสามารถใช้ดุลพินิจในการสืบราคาการจัดซื้อจัดจ้างที่ไม่ใช่งานจ้างก่อสร้าง                     โดยไม่จำเป็นต้องสืบ 3 รายได้ แต่การใช้ดุลพินิจต้องต้องเป็นไปตามหลักการของ พรบ.จัดซื้อจัดจ้าง มาตรา 8 คุ้มค่า โปร่งใส มีประสิทธิภาพประสิทธิผล ตรวจสอบได้</vt:lpstr>
      <vt:lpstr>ผู้มีส่วนได้เสียกับผู้ยื่นข้อเสนอ หมายถึงใคร ???</vt:lpstr>
      <vt:lpstr>ข้อควรระวัง</vt:lpstr>
      <vt:lpstr>เมื่อได้รับการแต่งตั้งเป็นคณะกรรมการจัดซื้อหรือจ้าง โดยวิธีคัดเลือก</vt:lpstr>
      <vt:lpstr>การรับรองเอกสารที่จัดทำจาก ตปท. (Notary public)</vt:lpstr>
      <vt:lpstr>ข้อควรระวัง</vt:lpstr>
      <vt:lpstr>ปัญหา ที่เกิดจากการจัดหา</vt:lpstr>
      <vt:lpstr>ต.ย. ปัญหาที่เคยเกิด</vt:lpstr>
      <vt:lpstr>การกำหนดงวดงาน</vt:lpstr>
      <vt:lpstr>หลักวิธีคิดการจ่ายเงินล่วงหน้า สำหรับระบบ e - GP</vt:lpstr>
      <vt:lpstr>การแก้ปัญหาของ กบ.อร. กรณีที่ไม่สามารถกำหนดวันแล้วเสร็จได้</vt:lpstr>
      <vt:lpstr>การบริหารสัญญาของคณะกรรมการตรวจรับพัสดุ</vt:lpstr>
      <vt:lpstr>หน้าที่ คกก.ตรวจรับ ฯ ต้องจัดทำหนังสือ C,G,F</vt:lpstr>
      <vt:lpstr>ตัวอย่าง   สัญญางานจ้างกำหนดแล้วเสร็จ 90 วัน นับถัดจากวันส่งมอบงานให้เริ่มดำเนินการ</vt:lpstr>
      <vt:lpstr>ระยะเวลาการตรวจรับมอบงาน/พัสดุ</vt:lpstr>
      <vt:lpstr>ต.ย. รายงานของคณะกรรมการตรวจรับ กรณีทดสอบทดลอง</vt:lpstr>
      <vt:lpstr>บันทึกคณะกรรมการตรวจรับพัสดุ กรณีทำการตรวจรับล่าช้าเกิน 5 วันทำการ </vt:lpstr>
      <vt:lpstr>การงดหรือลดค่าปรับ หรือขยายระยะเวลาตามสัญญา ตามมาตรา 102</vt:lpstr>
      <vt:lpstr>การขยายสัญญา</vt:lpstr>
      <vt:lpstr>ถาม - ตอบ 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กระบวนการจัดหาพัสดุ</dc:title>
  <dc:creator>dockyard</dc:creator>
  <cp:lastModifiedBy>dockyard</cp:lastModifiedBy>
  <cp:revision>192</cp:revision>
  <cp:lastPrinted>2021-11-23T07:32:37Z</cp:lastPrinted>
  <dcterms:created xsi:type="dcterms:W3CDTF">2020-10-28T06:14:39Z</dcterms:created>
  <dcterms:modified xsi:type="dcterms:W3CDTF">2022-07-18T03:31:47Z</dcterms:modified>
</cp:coreProperties>
</file>