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24-Jan-22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89213" y="1215737"/>
            <a:ext cx="8915399" cy="2262781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การร้องเรียน และการอุทธรณ์</a:t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กรณีการจัดซื้อ/จ้าง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595755" y="5424055"/>
            <a:ext cx="4187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b="1" dirty="0" err="1" smtClean="0">
                <a:solidFill>
                  <a:srgbClr val="0070C0"/>
                </a:solidFill>
              </a:rPr>
              <a:t>น.อ</a:t>
            </a:r>
            <a:r>
              <a:rPr lang="th-TH" sz="2800" b="1" dirty="0" smtClean="0">
                <a:solidFill>
                  <a:srgbClr val="0070C0"/>
                </a:solidFill>
              </a:rPr>
              <a:t>.ขจรเดช ไชยเจริญ</a:t>
            </a:r>
          </a:p>
          <a:p>
            <a:r>
              <a:rPr lang="th-TH" sz="2800" b="1" dirty="0" smtClean="0">
                <a:solidFill>
                  <a:srgbClr val="0070C0"/>
                </a:solidFill>
              </a:rPr>
              <a:t>                                    ผอ.กบ.อร. </a:t>
            </a:r>
          </a:p>
          <a:p>
            <a:pPr algn="r"/>
            <a:r>
              <a:rPr lang="th-TH" sz="2800" b="1" dirty="0" smtClean="0">
                <a:solidFill>
                  <a:srgbClr val="0070C0"/>
                </a:solidFill>
              </a:rPr>
              <a:t>1/11/2564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251710"/>
              </p:ext>
            </p:extLst>
          </p:nvPr>
        </p:nvGraphicFramePr>
        <p:xfrm>
          <a:off x="1620982" y="72738"/>
          <a:ext cx="9208222" cy="649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571"/>
                <a:gridCol w="4037244"/>
                <a:gridCol w="3069407"/>
              </a:tblGrid>
              <a:tr h="54743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หัวข้อ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การร้องเรียน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การอุทธรณ์</a:t>
                      </a:r>
                      <a:endParaRPr lang="en-US" sz="24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5531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สถานะ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ใครก็ได้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ต้องเป็นผู้ยื่นเสนอราคา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5531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อ้างอิง กฎหมาย/ระเบียบ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ระเบียบข้อ 220-223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พรบ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.มาตรา 114-119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5531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ผู้รับเรื่องชั้นต้น 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หน่วยงานรัฐ หรือ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.พิจารณาอุทธรณ์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หน่วยงานรัฐ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62180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ระยะเวลาที่ยื่นเสนอ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15 วันนับแต่วันที่รู้หรือควรรู้</a:t>
                      </a:r>
                      <a:r>
                        <a:rPr lang="th-TH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ว่าหน่วยงานไม่ปฏิบัติ              ตามหลักเกณฑ์ ฯลฯ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7 วันทำการ นับแต่วันประกาศผล                 การจัดซื้อ/จ้าง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5531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เอกสารที่ยื่น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เป็นหนังสือลงลายมือชื่อ/นิติบุคคลต้องกรรมการ ผู้มีอำนาจ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เป็นหนังสือลงลายมือชื่อ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115478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ระยะเวลาการพิจารณา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1.ยื่นหน่วยงานรัฐไม่กำหนด แต่ต้องโดยเร็ว และแจ้ง ผลให้               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.พิจารณาอุทธรณ์ ทราบ</a:t>
                      </a:r>
                    </a:p>
                    <a:p>
                      <a:pPr algn="l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2.ยื่น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.ฯ ไม่กำหนด แต่ต้องโดยเร็ว และแจ้งผลให้หน่วยงานรัฐและผู้ร้องทราบ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7 วันทำการ 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</a:tr>
              <a:tr h="1927677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ผลการพิจารณา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หากผู้ร้องยื่นเรื่องตรงต่อ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</a:p>
                    <a:p>
                      <a:pPr algn="ctr"/>
                      <a:r>
                        <a:rPr lang="th-TH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การวินิจฉัย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 ถือเป็นที่สุด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เห็นด้วย ให้ดำเนินการตามความเห็น</a:t>
                      </a:r>
                    </a:p>
                    <a:p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เห็นแย้ง</a:t>
                      </a:r>
                      <a:r>
                        <a:rPr lang="th-TH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(ทั้งหมดหรือบางส่วน) ส่งเรื่อง </a:t>
                      </a:r>
                      <a:r>
                        <a:rPr lang="th-TH" baseline="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.ฯ ภายใน 3 วันทำการ นับแต่ 7 วันทำการที่ได้พิจารณาไปแล้ว</a:t>
                      </a:r>
                    </a:p>
                    <a:p>
                      <a:r>
                        <a:rPr lang="th-TH" baseline="0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baseline="0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.ฯพิจารณาภายใน 30 วัน ขยายได้ 2 ครั้ง ๆ ละ 15 วัน </a:t>
                      </a:r>
                    </a:p>
                    <a:p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ผลการวินิจฉัย </a:t>
                      </a:r>
                      <a:r>
                        <a:rPr lang="th-TH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คกก</a:t>
                      </a:r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 ถือเป็นที่สุด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  <a:tr h="35531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rgbClr val="FF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การฟ้องร้อง</a:t>
                      </a:r>
                      <a:endParaRPr lang="en-US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- 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มีสิทธิ แต่ไม่กระทบต่อผลการจัดซื้อ/จ้างที่                ลงนามสัญญาไปแล้ว</a:t>
                      </a:r>
                      <a:endParaRPr lang="en-US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2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อุทธรณ์เรื่องดังต่อไปนี้ </a:t>
            </a:r>
            <a:r>
              <a:rPr lang="th-TH" b="1" u="sng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“ไม่ได้” </a:t>
            </a:r>
            <a:r>
              <a:rPr lang="th-TH" b="1" u="sng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b="1" u="sng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พรบ</a:t>
            </a:r>
            <a:r>
              <a:rPr lang="th-TH" b="1" u="sng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.มาตรา 115)</a:t>
            </a:r>
            <a:endParaRPr lang="en-US" b="1" u="sng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82630" y="1437409"/>
            <a:ext cx="8915400" cy="3777622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1.การเลือกวิธีจัดหาหรือเกณฑ์ที่ใช้ในการพิจารณา ของหน่วยงานรัฐ</a:t>
            </a:r>
          </a:p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2.การยกเลิกการจัดซื้อจัดจ้าง ตามมาตรา 67 (ไม่มี </a:t>
            </a:r>
            <a:r>
              <a:rPr lang="th-TH" sz="28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งป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./ผลประโยชน์ร่วมกัน/เสียหายแก่รัฐหรือประโยชน์สาธารณะ ฯ)</a:t>
            </a:r>
          </a:p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3.การละเว้นการอ้างถึง </a:t>
            </a:r>
            <a:r>
              <a:rPr lang="th-TH" sz="28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พรบ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.ซื้อจ้าง กฎกระทรวง ระเบียบ ประกาศ </a:t>
            </a:r>
          </a:p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4.กรณีอื่นตามกำหนดใน</a:t>
            </a:r>
            <a:r>
              <a:rPr lang="th-TH" sz="28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กฏ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กระทรวง</a:t>
            </a:r>
            <a:endParaRPr lang="en-US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152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91145" y="374728"/>
            <a:ext cx="9457603" cy="841008"/>
          </a:xfrm>
        </p:spPr>
        <p:txBody>
          <a:bodyPr/>
          <a:lstStyle/>
          <a:p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วิธีคัดเลือก จะสร้างปัญหาที่สุดให้กับ หน่วยงานและคณะกรรมการเปิดซอง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20184" y="1215736"/>
            <a:ext cx="10679980" cy="2739735"/>
          </a:xfrm>
        </p:spPr>
        <p:txBody>
          <a:bodyPr>
            <a:normAutofit/>
          </a:bodyPr>
          <a:lstStyle/>
          <a:p>
            <a:r>
              <a:rPr lang="th-TH" sz="2400" b="1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สาเหตุ</a:t>
            </a:r>
          </a:p>
          <a:p>
            <a:pPr marL="0" indent="0">
              <a:buNone/>
            </a:pP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1. งานนั้น ทางราชการมองว่า มีผู้ประกอบการน้อยราย ที่มีคุณสมบัติสามารถเข้าแข่งขันราคากันได้ (กรณีใช้เกณฑ์ราคาอย่างเดียว)</a:t>
            </a: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2. ข้อกำหนดของระเบียบ ให้เชิญชวนผู้เสนอราคา</a:t>
            </a:r>
            <a:r>
              <a:rPr lang="th-TH" sz="2000" b="1" u="sng" dirty="0" smtClean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ที่มีคุณสมบัติตรงตามเงื่อนไขที่หน่วยงานของรัฐกำหนด 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ไม่น้อยกว่า 3 ราย (เชิญมากกว่าได้)                     </a:t>
            </a:r>
            <a:b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     แต่หากมีผู้มีคุณสมบัติน้อยมากและมีเพียง 2 รายก็ให้ เชิญทั้ง 2 รายนั้น </a:t>
            </a: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3. การมายื่นเสนอราคาหรือไม่เป็นสิทธิของผู้ได้รับหนังสือเชิญชวน </a:t>
            </a:r>
          </a:p>
          <a:p>
            <a:pPr marL="0" indent="0">
              <a:buNone/>
            </a:pPr>
            <a:r>
              <a:rPr lang="th-TH" sz="20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    4. </a:t>
            </a:r>
            <a:r>
              <a:rPr lang="th-TH" sz="2000" b="1" u="sng" dirty="0" smtClean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ผู้ไม่ได้รับหนังสือเชิญชวน จะเข้ามาเสนอราคาไม่ได้ 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ดังนั้น </a:t>
            </a:r>
            <a:r>
              <a:rPr lang="th-TH" sz="2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คกก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 จะเผชิญปัญหาแรก คือ “ ทำไมไม่เชิญผม ไม่</a:t>
            </a:r>
            <a:r>
              <a:rPr lang="th-TH" sz="20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งั้น</a:t>
            </a:r>
            <a:r>
              <a:rPr lang="th-TH" sz="20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ผมจะร้องเรียน ”	</a:t>
            </a:r>
            <a:endParaRPr lang="en-US" sz="2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1020185" y="4073236"/>
            <a:ext cx="10929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แนวทางของ </a:t>
            </a:r>
            <a:r>
              <a:rPr lang="th-TH" sz="2400" b="1" u="sng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คกก</a:t>
            </a:r>
            <a:r>
              <a:rPr lang="th-TH" sz="2400" b="1" u="sng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</a:p>
          <a:p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1.ทำหนังสือยืนยันการปฏิบัติให้ผู้ร้องทราบว่าดำเนินการเป็นไปตามระเบียบแล้ว กล่าวคือจัดทำหนังสือเชิญชวนไปยัง</a:t>
            </a:r>
            <a:b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ผู้ประกอบการที่มีคุณสมบัติ จำนวน 3 ราย หรือมากกว่าแล้ว</a:t>
            </a:r>
          </a:p>
          <a:p>
            <a:r>
              <a:rPr lang="th-TH" sz="24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2.การพิจารณาของ </a:t>
            </a:r>
            <a:r>
              <a:rPr lang="th-TH" sz="24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คกก</a:t>
            </a:r>
            <a: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. ระมัดระวังประเด็นที่จะตัดผู้เสนอราคาที่เข้ามายื่น ว่าตกคุณสมบัติ เนื่องจากต้องตรวจสอบคุณสมบัติ</a:t>
            </a:r>
            <a:b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2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          ก่อนยื่นหนังสือเชิญชวนแล้วว่ามีความพร้อม   </a:t>
            </a:r>
            <a:endParaRPr lang="en-US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36300015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387</Words>
  <Application>Microsoft Office PowerPoint</Application>
  <PresentationFormat>แบบจอกว้าง</PresentationFormat>
  <Paragraphs>50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Angsana New</vt:lpstr>
      <vt:lpstr>AngsanaUPC</vt:lpstr>
      <vt:lpstr>Arial</vt:lpstr>
      <vt:lpstr>Century Gothic</vt:lpstr>
      <vt:lpstr>DilleniaUPC</vt:lpstr>
      <vt:lpstr>Wingdings 3</vt:lpstr>
      <vt:lpstr>ช่อ</vt:lpstr>
      <vt:lpstr>การร้องเรียน และการอุทธรณ์ กรณีการจัดซื้อ/จ้าง</vt:lpstr>
      <vt:lpstr>งานนำเสนอ PowerPoint</vt:lpstr>
      <vt:lpstr>อุทธรณ์เรื่องดังต่อไปนี้ “ไม่ได้” (พรบ.มาตรา 115)</vt:lpstr>
      <vt:lpstr>วิธีคัดเลือก จะสร้างปัญหาที่สุดให้กับ หน่วยงานและคณะกรรมการเปิดซอง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การร้องเรียน และการอุทธรณ์</dc:title>
  <dc:creator>dockyard</dc:creator>
  <cp:lastModifiedBy>dockyard</cp:lastModifiedBy>
  <cp:revision>14</cp:revision>
  <dcterms:created xsi:type="dcterms:W3CDTF">2021-10-28T03:12:21Z</dcterms:created>
  <dcterms:modified xsi:type="dcterms:W3CDTF">2022-01-24T09:30:54Z</dcterms:modified>
</cp:coreProperties>
</file>